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92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9" userDrawn="1">
          <p15:clr>
            <a:srgbClr val="A4A3A4"/>
          </p15:clr>
        </p15:guide>
        <p15:guide id="4" orient="horz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CC0099"/>
    <a:srgbClr val="00B5E2"/>
    <a:srgbClr val="00A3AD"/>
    <a:srgbClr val="F4F4F4"/>
    <a:srgbClr val="008578"/>
    <a:srgbClr val="FA8200"/>
    <a:srgbClr val="C8102E"/>
    <a:srgbClr val="000006"/>
    <a:srgbClr val="888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5" d="100"/>
          <a:sy n="65" d="100"/>
        </p:scale>
        <p:origin x="652" y="52"/>
      </p:cViewPr>
      <p:guideLst>
        <p:guide orient="horz" pos="2160"/>
        <p:guide pos="3840"/>
        <p:guide pos="279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1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BF58E2-1277-4FF6-99B7-1A93C8124A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85C0F-D0D7-47A7-B829-6783255094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72856-35BE-49B7-874C-1166F9555B6A}" type="datetimeFigureOut">
              <a:rPr lang="en-PH" smtClean="0"/>
              <a:t>07/02/2020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BE619-DC59-428D-A389-6A04C15F78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0250B-EFCF-4728-9971-CF21FB1C3A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96B3-DAB2-4872-926C-76BA4FD4C1B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1743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4552-513A-4BAD-9B01-CCF2CC75A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798649"/>
            <a:ext cx="9144000" cy="1477328"/>
          </a:xfrm>
        </p:spPr>
        <p:txBody>
          <a:bodyPr wrap="square" anchor="t">
            <a:spAutoFit/>
          </a:bodyPr>
          <a:lstStyle>
            <a:lvl1pPr algn="l">
              <a:defRPr sz="5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7B0B2-8EB0-4A50-86A5-CB87CB704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27687"/>
            <a:ext cx="9144000" cy="424732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92446A-3D48-4B3C-A8D9-AFD9E1830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9" y="621971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322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DFA2-942B-46E0-BAD1-436AC04F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1" y="365125"/>
            <a:ext cx="1146309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F2CDA-C530-4E37-9AF7-D3713F2CD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4451" y="1825625"/>
            <a:ext cx="11463098" cy="42203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925A8A1-86F7-4266-A8AE-76329BAC7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9" y="621971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958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ED82C-5AAA-4EAF-A8FE-818F3923C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64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3158D-E0C9-4EBE-B299-354CA0156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9100" y="365125"/>
            <a:ext cx="859155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4AE4864-091A-4B50-994F-86F5CED25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9" y="621971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7472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J&amp;J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F2CC640-B85E-4D6F-B557-DE80148D73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605" y="3050190"/>
            <a:ext cx="4140790" cy="7576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60472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BA667D2-C230-462E-B405-C6055CB4B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9" y="621971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BA971DB-7D7B-4304-9AB1-B4B239FB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1" y="365125"/>
            <a:ext cx="11463098" cy="87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2C1DBF4-4316-4BA0-9785-46F1402F0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451" y="1318833"/>
            <a:ext cx="11463098" cy="4586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997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22C2-0F49-4229-AACE-BB6CBA62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F2983-FD17-4DAF-A35E-03E441EBC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B3706E-6B11-475B-A408-20906B193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9" y="621971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50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919-57AB-4EBE-973E-985014C0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2F04A-EFC9-4D68-B8D5-34AA5729D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4451" y="1825625"/>
            <a:ext cx="565534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62A25-1D55-462A-9D1E-B21F0E6BA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1CBB1D-A48C-4742-A3AD-1FACBC474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9" y="621971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8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F2BD-79E1-4059-A055-94140E176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507" y="365125"/>
            <a:ext cx="1066588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CF829-366B-4ECD-93DB-2CB2E9847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08" y="1681163"/>
            <a:ext cx="530806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BB012-EE9E-4DAA-8A20-BE6C796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508" y="2505075"/>
            <a:ext cx="530806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046EA-DDFD-455B-BFA5-C160F32D4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F686A0-0E9A-4F7B-A680-D7D0D808F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C8E8D0-387B-4E81-A3FB-63CA5410A1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86749" y="621971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971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324B-6E0E-4D50-9919-0B0CDF3C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B679E-50A2-4137-AA13-3880515BD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9" y="621971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4947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698A0-DFD5-4542-8B31-D27F4AA6E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9" y="621971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9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FEBE-B930-4BFD-B7B3-6803A0B8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457200"/>
            <a:ext cx="44100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0A2-250B-485F-BEBA-A61B7C309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44ED6-9120-442C-9982-5DAA0D8F7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1950" y="2057400"/>
            <a:ext cx="44100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097B27-63EB-497B-A85B-BBFA94E3D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9" y="621971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4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D525-F117-43D6-AC50-F9330DD1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7EE350-9F1D-47E5-9821-358DDA603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7CD25-7614-4F8C-BF7F-71A668E73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894FE0-746A-4831-87D8-AADA618E2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9" y="621971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295D18-5180-4D2E-827F-3C239CE9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1" y="365125"/>
            <a:ext cx="114630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C90D4-84BA-47D9-B341-6520A03A9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451" y="1825625"/>
            <a:ext cx="11463098" cy="422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C851605-1B5D-444F-B3C0-312F3176E342}"/>
              </a:ext>
            </a:extLst>
          </p:cNvPr>
          <p:cNvSpPr txBox="1">
            <a:spLocks/>
          </p:cNvSpPr>
          <p:nvPr userDrawn="1"/>
        </p:nvSpPr>
        <p:spPr>
          <a:xfrm>
            <a:off x="6470028" y="6419103"/>
            <a:ext cx="4883772" cy="20756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Customer Excellence for Contact Center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6AB427-9C54-4B98-B8CC-075DC7B9B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9" y="6356196"/>
            <a:ext cx="340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2F9C2C90-1E9C-4AD1-B171-B1A491B51D9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1" y="6370640"/>
            <a:ext cx="1658257" cy="304487"/>
          </a:xfrm>
          <a:prstGeom prst="rect">
            <a:avLst/>
          </a:prstGeom>
        </p:spPr>
      </p:pic>
    </p:spTree>
    <p:custDataLst>
      <p:tags r:id="rId14"/>
    </p:custDataLst>
    <p:extLst>
      <p:ext uri="{BB962C8B-B14F-4D97-AF65-F5344CB8AC3E}">
        <p14:creationId xmlns:p14="http://schemas.microsoft.com/office/powerpoint/2010/main" val="175534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4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5.jpeg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16A3-6164-4631-AE85-DC7729036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613" y="1207008"/>
            <a:ext cx="5048059" cy="2489593"/>
          </a:xfrm>
        </p:spPr>
        <p:txBody>
          <a:bodyPr anchor="t">
            <a:noAutofit/>
          </a:bodyPr>
          <a:lstStyle/>
          <a:p>
            <a:r>
              <a:rPr lang="en-US" sz="5400" spc="-94" dirty="0">
                <a:solidFill>
                  <a:srgbClr val="000099"/>
                </a:solidFill>
              </a:rPr>
              <a:t>Customer Excellence for Contact Center</a:t>
            </a:r>
            <a:endParaRPr lang="en-PH" sz="5400" dirty="0">
              <a:solidFill>
                <a:srgbClr val="000099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FA1BEA-6BEB-4D98-B576-63B8387A7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613" y="3696601"/>
            <a:ext cx="4526851" cy="424732"/>
          </a:xfrm>
        </p:spPr>
        <p:txBody>
          <a:bodyPr/>
          <a:lstStyle/>
          <a:p>
            <a:r>
              <a:rPr lang="en-US" spc="-9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Refresher Training Session</a:t>
            </a:r>
            <a:endParaRPr lang="en-PH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47033-1C67-4803-B22C-02F220411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87" y="1846980"/>
            <a:ext cx="5447998" cy="34966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610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4B7A57-D460-43DD-A317-5E47256CF998}"/>
              </a:ext>
            </a:extLst>
          </p:cNvPr>
          <p:cNvSpPr/>
          <p:nvPr/>
        </p:nvSpPr>
        <p:spPr>
          <a:xfrm>
            <a:off x="-1" y="313898"/>
            <a:ext cx="12192001" cy="872671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6552A9-038C-4ACF-9734-CD326D91D74E}"/>
              </a:ext>
            </a:extLst>
          </p:cNvPr>
          <p:cNvSpPr txBox="1">
            <a:spLocks/>
          </p:cNvSpPr>
          <p:nvPr/>
        </p:nvSpPr>
        <p:spPr>
          <a:xfrm>
            <a:off x="374176" y="489600"/>
            <a:ext cx="5767316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Personal Skills</a:t>
            </a:r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77854678-D3A0-4AE0-B7B5-2439D342A2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92"/>
          <a:stretch/>
        </p:blipFill>
        <p:spPr>
          <a:xfrm>
            <a:off x="7532913" y="0"/>
            <a:ext cx="4659088" cy="6066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C1A1BB0-A317-4D7A-8D27-76144B59A834}"/>
              </a:ext>
            </a:extLst>
          </p:cNvPr>
          <p:cNvSpPr txBox="1">
            <a:spLocks/>
          </p:cNvSpPr>
          <p:nvPr/>
        </p:nvSpPr>
        <p:spPr>
          <a:xfrm>
            <a:off x="374177" y="1362271"/>
            <a:ext cx="6864824" cy="159530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Highly effective and clear, professional communication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 confident and explain with conviction while keeping integrity throughout the interaction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Communicate information in a way that diffuses negative customer reactions (positive scripting)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F64AB8-F372-43FA-BDD7-13794BA08B81}"/>
              </a:ext>
            </a:extLst>
          </p:cNvPr>
          <p:cNvSpPr/>
          <p:nvPr/>
        </p:nvSpPr>
        <p:spPr>
          <a:xfrm>
            <a:off x="374177" y="3133282"/>
            <a:ext cx="564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spc="-25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Emphasis on the Tone: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518FED-BF42-4C91-8713-43B0A2674E7D}"/>
              </a:ext>
            </a:extLst>
          </p:cNvPr>
          <p:cNvSpPr/>
          <p:nvPr/>
        </p:nvSpPr>
        <p:spPr>
          <a:xfrm>
            <a:off x="374177" y="3502614"/>
            <a:ext cx="7070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spc="-25" dirty="0">
                <a:latin typeface="Arial"/>
                <a:ea typeface="Times New Roman" panose="02020603050405020304" pitchFamily="18" charset="0"/>
                <a:cs typeface="Times New Roman"/>
              </a:rPr>
              <a:t>Tone – how to use your voice in different </a:t>
            </a:r>
            <a:r>
              <a:rPr lang="en-US" b="1" spc="-25" dirty="0" err="1">
                <a:latin typeface="Arial"/>
                <a:ea typeface="Times New Roman" panose="02020603050405020304" pitchFamily="18" charset="0"/>
                <a:cs typeface="Times New Roman"/>
              </a:rPr>
              <a:t>situations;ability</a:t>
            </a:r>
            <a:r>
              <a:rPr lang="en-US" b="1" spc="-25" dirty="0">
                <a:latin typeface="Arial"/>
                <a:ea typeface="Times New Roman" panose="02020603050405020304" pitchFamily="18" charset="0"/>
                <a:cs typeface="Times New Roman"/>
              </a:rPr>
              <a:t> to match the employee's emotions.  </a:t>
            </a:r>
            <a:endParaRPr lang="en-US" b="1" spc="-25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spc="-25" dirty="0">
                <a:latin typeface="Arial"/>
                <a:ea typeface="Times New Roman" panose="02020603050405020304" pitchFamily="18" charset="0"/>
                <a:cs typeface="Times New Roman"/>
              </a:rPr>
              <a:t>Speak in a natural and non-monotonous tone. </a:t>
            </a:r>
            <a:endParaRPr lang="en-US" b="1" spc="-25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821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4B7A57-D460-43DD-A317-5E47256CF998}"/>
              </a:ext>
            </a:extLst>
          </p:cNvPr>
          <p:cNvSpPr/>
          <p:nvPr/>
        </p:nvSpPr>
        <p:spPr>
          <a:xfrm>
            <a:off x="-1" y="313898"/>
            <a:ext cx="12192001" cy="872671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6552A9-038C-4ACF-9734-CD326D91D74E}"/>
              </a:ext>
            </a:extLst>
          </p:cNvPr>
          <p:cNvSpPr txBox="1">
            <a:spLocks/>
          </p:cNvSpPr>
          <p:nvPr/>
        </p:nvSpPr>
        <p:spPr>
          <a:xfrm>
            <a:off x="374176" y="489600"/>
            <a:ext cx="5767316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Rapport and Empathy</a:t>
            </a:r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77854678-D3A0-4AE0-B7B5-2439D342A2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92"/>
          <a:stretch/>
        </p:blipFill>
        <p:spPr>
          <a:xfrm>
            <a:off x="7532912" y="5407"/>
            <a:ext cx="4659088" cy="6066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C1A1BB0-A317-4D7A-8D27-76144B59A834}"/>
              </a:ext>
            </a:extLst>
          </p:cNvPr>
          <p:cNvSpPr txBox="1">
            <a:spLocks/>
          </p:cNvSpPr>
          <p:nvPr/>
        </p:nvSpPr>
        <p:spPr>
          <a:xfrm>
            <a:off x="374177" y="1362271"/>
            <a:ext cx="6864824" cy="197284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Show that we know them, understand their situations, and understand the broader relationship they have with the company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Acknowledge the inquiry and convey willingness to assist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 appropriate empathy statements based on the feelings/emotions/personal milestones signified on the case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Build rapport and initiate small / personalized conversation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441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4A1526-DEAA-4735-AA79-7439452AC440}"/>
              </a:ext>
            </a:extLst>
          </p:cNvPr>
          <p:cNvSpPr/>
          <p:nvPr/>
        </p:nvSpPr>
        <p:spPr>
          <a:xfrm>
            <a:off x="-1" y="345418"/>
            <a:ext cx="12192001" cy="872671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B0FDF1-350A-4597-98C2-1F1B96D712C7}"/>
              </a:ext>
            </a:extLst>
          </p:cNvPr>
          <p:cNvSpPr txBox="1">
            <a:spLocks/>
          </p:cNvSpPr>
          <p:nvPr/>
        </p:nvSpPr>
        <p:spPr>
          <a:xfrm>
            <a:off x="374176" y="313898"/>
            <a:ext cx="7842172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Customer Service Excellence Practices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28CCA1-68BE-4E05-B98F-FE9E63EDE19B}"/>
              </a:ext>
            </a:extLst>
          </p:cNvPr>
          <p:cNvSpPr/>
          <p:nvPr/>
        </p:nvSpPr>
        <p:spPr>
          <a:xfrm>
            <a:off x="374176" y="781754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On VS Discretionary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859C2F-4FBC-4A60-B828-9907BF1BCCB3}"/>
              </a:ext>
            </a:extLst>
          </p:cNvPr>
          <p:cNvGrpSpPr/>
          <p:nvPr/>
        </p:nvGrpSpPr>
        <p:grpSpPr>
          <a:xfrm>
            <a:off x="1036637" y="1321465"/>
            <a:ext cx="4541043" cy="1427008"/>
            <a:chOff x="483783" y="1394035"/>
            <a:chExt cx="4541043" cy="14270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060AF4-77A9-44DF-AC62-1EFF8B36C704}"/>
                </a:ext>
              </a:extLst>
            </p:cNvPr>
            <p:cNvSpPr/>
            <p:nvPr/>
          </p:nvSpPr>
          <p:spPr>
            <a:xfrm>
              <a:off x="1519925" y="2328600"/>
              <a:ext cx="2962671" cy="492443"/>
            </a:xfrm>
            <a:prstGeom prst="rect">
              <a:avLst/>
            </a:prstGeom>
          </p:spPr>
          <p:txBody>
            <a:bodyPr wrap="square" lIns="90000" tIns="0" rIns="0" bIns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Make full use of information the customer shares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CE98559-B102-40DD-B0A6-CEEF94DF8C53}"/>
                </a:ext>
              </a:extLst>
            </p:cNvPr>
            <p:cNvSpPr/>
            <p:nvPr/>
          </p:nvSpPr>
          <p:spPr>
            <a:xfrm>
              <a:off x="796783" y="1547954"/>
              <a:ext cx="4228043" cy="683026"/>
            </a:xfrm>
            <a:custGeom>
              <a:avLst/>
              <a:gdLst>
                <a:gd name="connsiteX0" fmla="*/ 0 w 4228043"/>
                <a:gd name="connsiteY0" fmla="*/ 0 h 683026"/>
                <a:gd name="connsiteX1" fmla="*/ 1820969 w 4228043"/>
                <a:gd name="connsiteY1" fmla="*/ 0 h 683026"/>
                <a:gd name="connsiteX2" fmla="*/ 3008843 w 4228043"/>
                <a:gd name="connsiteY2" fmla="*/ 0 h 683026"/>
                <a:gd name="connsiteX3" fmla="*/ 4228043 w 4228043"/>
                <a:gd name="connsiteY3" fmla="*/ 0 h 683026"/>
                <a:gd name="connsiteX4" fmla="*/ 3626275 w 4228043"/>
                <a:gd name="connsiteY4" fmla="*/ 683026 h 683026"/>
                <a:gd name="connsiteX5" fmla="*/ 3008843 w 4228043"/>
                <a:gd name="connsiteY5" fmla="*/ 683026 h 683026"/>
                <a:gd name="connsiteX6" fmla="*/ 1219200 w 4228043"/>
                <a:gd name="connsiteY6" fmla="*/ 683026 h 683026"/>
                <a:gd name="connsiteX7" fmla="*/ 0 w 4228043"/>
                <a:gd name="connsiteY7" fmla="*/ 683026 h 68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8043" h="683026">
                  <a:moveTo>
                    <a:pt x="0" y="0"/>
                  </a:moveTo>
                  <a:lnTo>
                    <a:pt x="1820969" y="0"/>
                  </a:lnTo>
                  <a:lnTo>
                    <a:pt x="3008843" y="0"/>
                  </a:lnTo>
                  <a:lnTo>
                    <a:pt x="4228043" y="0"/>
                  </a:lnTo>
                  <a:lnTo>
                    <a:pt x="3626275" y="683026"/>
                  </a:lnTo>
                  <a:lnTo>
                    <a:pt x="3008843" y="683026"/>
                  </a:lnTo>
                  <a:lnTo>
                    <a:pt x="1219200" y="683026"/>
                  </a:lnTo>
                  <a:lnTo>
                    <a:pt x="0" y="683026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47669A3-CC72-4809-BD9A-487912EC59E4}"/>
                </a:ext>
              </a:extLst>
            </p:cNvPr>
            <p:cNvGrpSpPr/>
            <p:nvPr/>
          </p:nvGrpSpPr>
          <p:grpSpPr>
            <a:xfrm>
              <a:off x="483783" y="1394035"/>
              <a:ext cx="990864" cy="990864"/>
              <a:chOff x="4603074" y="513479"/>
              <a:chExt cx="1588851" cy="158885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63AB9D3-CC43-41C8-8614-AE256D4A1AC2}"/>
                  </a:ext>
                </a:extLst>
              </p:cNvPr>
              <p:cNvSpPr/>
              <p:nvPr/>
            </p:nvSpPr>
            <p:spPr>
              <a:xfrm>
                <a:off x="4603074" y="513479"/>
                <a:ext cx="1588851" cy="158885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0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34" name="Graphic 33" descr="Ear">
                <a:extLst>
                  <a:ext uri="{FF2B5EF4-FFF2-40B4-BE49-F238E27FC236}">
                    <a16:creationId xmlns:a16="http://schemas.microsoft.com/office/drawing/2014/main" id="{FD86F10C-C269-492A-ACC6-187580B49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4849883" y="760288"/>
                <a:ext cx="1095233" cy="1095233"/>
              </a:xfrm>
              <a:prstGeom prst="rect">
                <a:avLst/>
              </a:prstGeom>
            </p:spPr>
          </p:pic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79FFDF-DE4E-4D43-80C6-3807801BEBB5}"/>
                </a:ext>
              </a:extLst>
            </p:cNvPr>
            <p:cNvSpPr/>
            <p:nvPr/>
          </p:nvSpPr>
          <p:spPr>
            <a:xfrm>
              <a:off x="1519925" y="1689412"/>
              <a:ext cx="21643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 Listening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F72E492-D7F8-45ED-8122-67296D048FE7}"/>
              </a:ext>
            </a:extLst>
          </p:cNvPr>
          <p:cNvGrpSpPr/>
          <p:nvPr/>
        </p:nvGrpSpPr>
        <p:grpSpPr>
          <a:xfrm>
            <a:off x="1036637" y="2797895"/>
            <a:ext cx="4541043" cy="1394076"/>
            <a:chOff x="483783" y="2868014"/>
            <a:chExt cx="4541043" cy="139407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D118F7-21CA-409D-8FB5-BE141E93EDD7}"/>
                </a:ext>
              </a:extLst>
            </p:cNvPr>
            <p:cNvSpPr/>
            <p:nvPr/>
          </p:nvSpPr>
          <p:spPr>
            <a:xfrm>
              <a:off x="796783" y="3021933"/>
              <a:ext cx="4228043" cy="683026"/>
            </a:xfrm>
            <a:custGeom>
              <a:avLst/>
              <a:gdLst>
                <a:gd name="connsiteX0" fmla="*/ 0 w 4228043"/>
                <a:gd name="connsiteY0" fmla="*/ 0 h 683026"/>
                <a:gd name="connsiteX1" fmla="*/ 1820969 w 4228043"/>
                <a:gd name="connsiteY1" fmla="*/ 0 h 683026"/>
                <a:gd name="connsiteX2" fmla="*/ 3008843 w 4228043"/>
                <a:gd name="connsiteY2" fmla="*/ 0 h 683026"/>
                <a:gd name="connsiteX3" fmla="*/ 4228043 w 4228043"/>
                <a:gd name="connsiteY3" fmla="*/ 0 h 683026"/>
                <a:gd name="connsiteX4" fmla="*/ 3626275 w 4228043"/>
                <a:gd name="connsiteY4" fmla="*/ 683026 h 683026"/>
                <a:gd name="connsiteX5" fmla="*/ 3008843 w 4228043"/>
                <a:gd name="connsiteY5" fmla="*/ 683026 h 683026"/>
                <a:gd name="connsiteX6" fmla="*/ 1219200 w 4228043"/>
                <a:gd name="connsiteY6" fmla="*/ 683026 h 683026"/>
                <a:gd name="connsiteX7" fmla="*/ 0 w 4228043"/>
                <a:gd name="connsiteY7" fmla="*/ 683026 h 68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8043" h="683026">
                  <a:moveTo>
                    <a:pt x="0" y="0"/>
                  </a:moveTo>
                  <a:lnTo>
                    <a:pt x="1820969" y="0"/>
                  </a:lnTo>
                  <a:lnTo>
                    <a:pt x="3008843" y="0"/>
                  </a:lnTo>
                  <a:lnTo>
                    <a:pt x="4228043" y="0"/>
                  </a:lnTo>
                  <a:lnTo>
                    <a:pt x="3626275" y="683026"/>
                  </a:lnTo>
                  <a:lnTo>
                    <a:pt x="3008843" y="683026"/>
                  </a:lnTo>
                  <a:lnTo>
                    <a:pt x="1219200" y="683026"/>
                  </a:lnTo>
                  <a:lnTo>
                    <a:pt x="0" y="683026"/>
                  </a:lnTo>
                  <a:close/>
                </a:path>
              </a:pathLst>
            </a:cu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0643D9D-5A7A-4C9A-B974-A4A7A3D0E4CE}"/>
                </a:ext>
              </a:extLst>
            </p:cNvPr>
            <p:cNvSpPr/>
            <p:nvPr/>
          </p:nvSpPr>
          <p:spPr>
            <a:xfrm>
              <a:off x="1519925" y="3769647"/>
              <a:ext cx="2415971" cy="492443"/>
            </a:xfrm>
            <a:prstGeom prst="rect">
              <a:avLst/>
            </a:prstGeom>
          </p:spPr>
          <p:txBody>
            <a:bodyPr wrap="square" lIns="90000" tIns="0" rIns="0" bIns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Diffuses negative customer reactions 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10ABF1C-C4BB-46ED-85CA-0CDA12E99E04}"/>
                </a:ext>
              </a:extLst>
            </p:cNvPr>
            <p:cNvGrpSpPr/>
            <p:nvPr/>
          </p:nvGrpSpPr>
          <p:grpSpPr>
            <a:xfrm>
              <a:off x="483783" y="2868014"/>
              <a:ext cx="990864" cy="990864"/>
              <a:chOff x="4603074" y="513479"/>
              <a:chExt cx="1588851" cy="158885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DECC87E-5E61-4C18-83A7-85B21B760D8A}"/>
                  </a:ext>
                </a:extLst>
              </p:cNvPr>
              <p:cNvSpPr/>
              <p:nvPr/>
            </p:nvSpPr>
            <p:spPr>
              <a:xfrm>
                <a:off x="4603074" y="513479"/>
                <a:ext cx="1588851" cy="158885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CC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42" name="Graphic 41" descr="Subtitles">
                <a:extLst>
                  <a:ext uri="{FF2B5EF4-FFF2-40B4-BE49-F238E27FC236}">
                    <a16:creationId xmlns:a16="http://schemas.microsoft.com/office/drawing/2014/main" id="{E02C2BFC-62BB-4F7E-BADD-B72AB345A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4849883" y="809163"/>
                <a:ext cx="1095233" cy="1095233"/>
              </a:xfrm>
              <a:prstGeom prst="rect">
                <a:avLst/>
              </a:prstGeom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6A275B2-24BD-41A3-BD4A-7CB9FD622BB5}"/>
                </a:ext>
              </a:extLst>
            </p:cNvPr>
            <p:cNvSpPr/>
            <p:nvPr/>
          </p:nvSpPr>
          <p:spPr>
            <a:xfrm>
              <a:off x="1519925" y="3163391"/>
              <a:ext cx="26212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Positive Language* 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F6B707-E4B0-45CA-802B-ECBE974C1558}"/>
              </a:ext>
            </a:extLst>
          </p:cNvPr>
          <p:cNvGrpSpPr/>
          <p:nvPr/>
        </p:nvGrpSpPr>
        <p:grpSpPr>
          <a:xfrm>
            <a:off x="6614318" y="1321465"/>
            <a:ext cx="4541043" cy="4806447"/>
            <a:chOff x="6208722" y="1306951"/>
            <a:chExt cx="4541043" cy="480644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BDC577C-A55F-49B3-9D8C-7329DB9D36F5}"/>
                </a:ext>
              </a:extLst>
            </p:cNvPr>
            <p:cNvGrpSpPr/>
            <p:nvPr/>
          </p:nvGrpSpPr>
          <p:grpSpPr>
            <a:xfrm>
              <a:off x="6208722" y="1306951"/>
              <a:ext cx="4541043" cy="1427008"/>
              <a:chOff x="483783" y="1394035"/>
              <a:chExt cx="4541043" cy="142700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497596E-3E41-46DF-97C1-55E4805CC5A8}"/>
                  </a:ext>
                </a:extLst>
              </p:cNvPr>
              <p:cNvSpPr/>
              <p:nvPr/>
            </p:nvSpPr>
            <p:spPr>
              <a:xfrm>
                <a:off x="1519925" y="2328600"/>
                <a:ext cx="3074793" cy="492443"/>
              </a:xfrm>
              <a:prstGeom prst="rect">
                <a:avLst/>
              </a:prstGeom>
            </p:spPr>
            <p:txBody>
              <a:bodyPr wrap="square" lIns="90000" tIns="0" rIns="0" bIns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Support customer throughout by taking ownership of their issue</a:t>
                </a: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C3DA05D-A0CF-456C-B38C-6163EC9BDAA2}"/>
                  </a:ext>
                </a:extLst>
              </p:cNvPr>
              <p:cNvSpPr/>
              <p:nvPr/>
            </p:nvSpPr>
            <p:spPr>
              <a:xfrm>
                <a:off x="796783" y="1547954"/>
                <a:ext cx="4228043" cy="683026"/>
              </a:xfrm>
              <a:custGeom>
                <a:avLst/>
                <a:gdLst>
                  <a:gd name="connsiteX0" fmla="*/ 0 w 4228043"/>
                  <a:gd name="connsiteY0" fmla="*/ 0 h 683026"/>
                  <a:gd name="connsiteX1" fmla="*/ 1820969 w 4228043"/>
                  <a:gd name="connsiteY1" fmla="*/ 0 h 683026"/>
                  <a:gd name="connsiteX2" fmla="*/ 3008843 w 4228043"/>
                  <a:gd name="connsiteY2" fmla="*/ 0 h 683026"/>
                  <a:gd name="connsiteX3" fmla="*/ 4228043 w 4228043"/>
                  <a:gd name="connsiteY3" fmla="*/ 0 h 683026"/>
                  <a:gd name="connsiteX4" fmla="*/ 3626275 w 4228043"/>
                  <a:gd name="connsiteY4" fmla="*/ 683026 h 683026"/>
                  <a:gd name="connsiteX5" fmla="*/ 3008843 w 4228043"/>
                  <a:gd name="connsiteY5" fmla="*/ 683026 h 683026"/>
                  <a:gd name="connsiteX6" fmla="*/ 1219200 w 4228043"/>
                  <a:gd name="connsiteY6" fmla="*/ 683026 h 683026"/>
                  <a:gd name="connsiteX7" fmla="*/ 0 w 4228043"/>
                  <a:gd name="connsiteY7" fmla="*/ 683026 h 683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8043" h="683026">
                    <a:moveTo>
                      <a:pt x="0" y="0"/>
                    </a:moveTo>
                    <a:lnTo>
                      <a:pt x="1820969" y="0"/>
                    </a:lnTo>
                    <a:lnTo>
                      <a:pt x="3008843" y="0"/>
                    </a:lnTo>
                    <a:lnTo>
                      <a:pt x="4228043" y="0"/>
                    </a:lnTo>
                    <a:lnTo>
                      <a:pt x="3626275" y="683026"/>
                    </a:lnTo>
                    <a:lnTo>
                      <a:pt x="3008843" y="683026"/>
                    </a:lnTo>
                    <a:lnTo>
                      <a:pt x="1219200" y="683026"/>
                    </a:lnTo>
                    <a:lnTo>
                      <a:pt x="0" y="683026"/>
                    </a:lnTo>
                    <a:close/>
                  </a:path>
                </a:pathLst>
              </a:custGeom>
              <a:solidFill>
                <a:srgbClr val="FA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 dirty="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423EE56-82EF-47F8-974B-5B27A789CA6F}"/>
                  </a:ext>
                </a:extLst>
              </p:cNvPr>
              <p:cNvGrpSpPr/>
              <p:nvPr/>
            </p:nvGrpSpPr>
            <p:grpSpPr>
              <a:xfrm>
                <a:off x="483783" y="1394035"/>
                <a:ext cx="990864" cy="990864"/>
                <a:chOff x="4603074" y="513479"/>
                <a:chExt cx="1588851" cy="1588851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853ED41-123C-47EF-81A7-7AF3CF4BDE1F}"/>
                    </a:ext>
                  </a:extLst>
                </p:cNvPr>
                <p:cNvSpPr/>
                <p:nvPr/>
              </p:nvSpPr>
              <p:spPr>
                <a:xfrm>
                  <a:off x="4603074" y="513479"/>
                  <a:ext cx="1588851" cy="158885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FA82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pic>
              <p:nvPicPr>
                <p:cNvPr id="61" name="Graphic 60" descr="Ear">
                  <a:extLst>
                    <a:ext uri="{FF2B5EF4-FFF2-40B4-BE49-F238E27FC236}">
                      <a16:creationId xmlns:a16="http://schemas.microsoft.com/office/drawing/2014/main" id="{90A12898-6873-4D5E-9576-51689B21A5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849883" y="760288"/>
                  <a:ext cx="1095233" cy="1095233"/>
                </a:xfrm>
                <a:prstGeom prst="rect">
                  <a:avLst/>
                </a:prstGeom>
              </p:spPr>
            </p:pic>
          </p:grp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2B70F48-892E-489B-8465-2198337B6ADA}"/>
                  </a:ext>
                </a:extLst>
              </p:cNvPr>
              <p:cNvSpPr/>
              <p:nvPr/>
            </p:nvSpPr>
            <p:spPr>
              <a:xfrm>
                <a:off x="1519925" y="1689412"/>
                <a:ext cx="1398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Advocacy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9934E64-C72C-49B8-802C-D86139C6B68F}"/>
                </a:ext>
              </a:extLst>
            </p:cNvPr>
            <p:cNvGrpSpPr/>
            <p:nvPr/>
          </p:nvGrpSpPr>
          <p:grpSpPr>
            <a:xfrm>
              <a:off x="6208722" y="2783381"/>
              <a:ext cx="4541043" cy="1640297"/>
              <a:chOff x="483783" y="2868014"/>
              <a:chExt cx="4541043" cy="1640297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48C2B3F-349C-4E83-8A85-9951DB187E21}"/>
                  </a:ext>
                </a:extLst>
              </p:cNvPr>
              <p:cNvSpPr/>
              <p:nvPr/>
            </p:nvSpPr>
            <p:spPr>
              <a:xfrm>
                <a:off x="796783" y="3021933"/>
                <a:ext cx="4228043" cy="683026"/>
              </a:xfrm>
              <a:custGeom>
                <a:avLst/>
                <a:gdLst>
                  <a:gd name="connsiteX0" fmla="*/ 0 w 4228043"/>
                  <a:gd name="connsiteY0" fmla="*/ 0 h 683026"/>
                  <a:gd name="connsiteX1" fmla="*/ 1820969 w 4228043"/>
                  <a:gd name="connsiteY1" fmla="*/ 0 h 683026"/>
                  <a:gd name="connsiteX2" fmla="*/ 3008843 w 4228043"/>
                  <a:gd name="connsiteY2" fmla="*/ 0 h 683026"/>
                  <a:gd name="connsiteX3" fmla="*/ 4228043 w 4228043"/>
                  <a:gd name="connsiteY3" fmla="*/ 0 h 683026"/>
                  <a:gd name="connsiteX4" fmla="*/ 3626275 w 4228043"/>
                  <a:gd name="connsiteY4" fmla="*/ 683026 h 683026"/>
                  <a:gd name="connsiteX5" fmla="*/ 3008843 w 4228043"/>
                  <a:gd name="connsiteY5" fmla="*/ 683026 h 683026"/>
                  <a:gd name="connsiteX6" fmla="*/ 1219200 w 4228043"/>
                  <a:gd name="connsiteY6" fmla="*/ 683026 h 683026"/>
                  <a:gd name="connsiteX7" fmla="*/ 0 w 4228043"/>
                  <a:gd name="connsiteY7" fmla="*/ 683026 h 683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8043" h="683026">
                    <a:moveTo>
                      <a:pt x="0" y="0"/>
                    </a:moveTo>
                    <a:lnTo>
                      <a:pt x="1820969" y="0"/>
                    </a:lnTo>
                    <a:lnTo>
                      <a:pt x="3008843" y="0"/>
                    </a:lnTo>
                    <a:lnTo>
                      <a:pt x="4228043" y="0"/>
                    </a:lnTo>
                    <a:lnTo>
                      <a:pt x="3626275" y="683026"/>
                    </a:lnTo>
                    <a:lnTo>
                      <a:pt x="3008843" y="683026"/>
                    </a:lnTo>
                    <a:lnTo>
                      <a:pt x="1219200" y="683026"/>
                    </a:lnTo>
                    <a:lnTo>
                      <a:pt x="0" y="683026"/>
                    </a:lnTo>
                    <a:close/>
                  </a:path>
                </a:pathLst>
              </a:custGeom>
              <a:solidFill>
                <a:srgbClr val="008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6C54EBE-E00E-403D-A7BC-28E0EF347522}"/>
                  </a:ext>
                </a:extLst>
              </p:cNvPr>
              <p:cNvSpPr/>
              <p:nvPr/>
            </p:nvSpPr>
            <p:spPr>
              <a:xfrm>
                <a:off x="1519925" y="3769647"/>
                <a:ext cx="3504901" cy="738664"/>
              </a:xfrm>
              <a:prstGeom prst="rect">
                <a:avLst/>
              </a:prstGeom>
            </p:spPr>
            <p:txBody>
              <a:bodyPr wrap="square" lIns="90000" tIns="0" rIns="0" bIns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Gathering additional information about unstated motivations or needs (anticipate)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E9937CD-12CA-44EF-BE4C-7868D0F564FB}"/>
                  </a:ext>
                </a:extLst>
              </p:cNvPr>
              <p:cNvGrpSpPr/>
              <p:nvPr/>
            </p:nvGrpSpPr>
            <p:grpSpPr>
              <a:xfrm>
                <a:off x="483783" y="2868014"/>
                <a:ext cx="990864" cy="990864"/>
                <a:chOff x="4603074" y="513479"/>
                <a:chExt cx="1588851" cy="1588851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86630E3-8C3A-468D-8D62-37259AF00549}"/>
                    </a:ext>
                  </a:extLst>
                </p:cNvPr>
                <p:cNvSpPr/>
                <p:nvPr/>
              </p:nvSpPr>
              <p:spPr>
                <a:xfrm>
                  <a:off x="4603074" y="513479"/>
                  <a:ext cx="1588851" cy="158885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00A3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pic>
              <p:nvPicPr>
                <p:cNvPr id="68" name="Graphic 67" descr="Ear">
                  <a:extLst>
                    <a:ext uri="{FF2B5EF4-FFF2-40B4-BE49-F238E27FC236}">
                      <a16:creationId xmlns:a16="http://schemas.microsoft.com/office/drawing/2014/main" id="{4AEB1D11-1306-4EF0-A6DD-BBC9A920C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4849883" y="760288"/>
                  <a:ext cx="1095233" cy="1095233"/>
                </a:xfrm>
                <a:prstGeom prst="rect">
                  <a:avLst/>
                </a:prstGeom>
              </p:spPr>
            </p:pic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DDE92D4-45A6-448F-BE53-C64C873E8CAD}"/>
                  </a:ext>
                </a:extLst>
              </p:cNvPr>
              <p:cNvSpPr/>
              <p:nvPr/>
            </p:nvSpPr>
            <p:spPr>
              <a:xfrm>
                <a:off x="1519925" y="3163391"/>
                <a:ext cx="28087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Purposeful Exchange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A33271B-2D48-4CF7-A818-C75B6D3C2D78}"/>
                </a:ext>
              </a:extLst>
            </p:cNvPr>
            <p:cNvGrpSpPr/>
            <p:nvPr/>
          </p:nvGrpSpPr>
          <p:grpSpPr>
            <a:xfrm>
              <a:off x="6208722" y="4473101"/>
              <a:ext cx="4541043" cy="1640297"/>
              <a:chOff x="483783" y="4473101"/>
              <a:chExt cx="4541043" cy="1640297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D02A324-2AE8-4327-A829-568FB2946567}"/>
                  </a:ext>
                </a:extLst>
              </p:cNvPr>
              <p:cNvSpPr/>
              <p:nvPr/>
            </p:nvSpPr>
            <p:spPr>
              <a:xfrm>
                <a:off x="796783" y="4627020"/>
                <a:ext cx="4228043" cy="683026"/>
              </a:xfrm>
              <a:custGeom>
                <a:avLst/>
                <a:gdLst>
                  <a:gd name="connsiteX0" fmla="*/ 0 w 4228043"/>
                  <a:gd name="connsiteY0" fmla="*/ 0 h 683026"/>
                  <a:gd name="connsiteX1" fmla="*/ 1820969 w 4228043"/>
                  <a:gd name="connsiteY1" fmla="*/ 0 h 683026"/>
                  <a:gd name="connsiteX2" fmla="*/ 3008843 w 4228043"/>
                  <a:gd name="connsiteY2" fmla="*/ 0 h 683026"/>
                  <a:gd name="connsiteX3" fmla="*/ 4228043 w 4228043"/>
                  <a:gd name="connsiteY3" fmla="*/ 0 h 683026"/>
                  <a:gd name="connsiteX4" fmla="*/ 3626275 w 4228043"/>
                  <a:gd name="connsiteY4" fmla="*/ 683026 h 683026"/>
                  <a:gd name="connsiteX5" fmla="*/ 3008843 w 4228043"/>
                  <a:gd name="connsiteY5" fmla="*/ 683026 h 683026"/>
                  <a:gd name="connsiteX6" fmla="*/ 1219200 w 4228043"/>
                  <a:gd name="connsiteY6" fmla="*/ 683026 h 683026"/>
                  <a:gd name="connsiteX7" fmla="*/ 0 w 4228043"/>
                  <a:gd name="connsiteY7" fmla="*/ 683026 h 683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8043" h="683026">
                    <a:moveTo>
                      <a:pt x="0" y="0"/>
                    </a:moveTo>
                    <a:lnTo>
                      <a:pt x="1820969" y="0"/>
                    </a:lnTo>
                    <a:lnTo>
                      <a:pt x="3008843" y="0"/>
                    </a:lnTo>
                    <a:lnTo>
                      <a:pt x="4228043" y="0"/>
                    </a:lnTo>
                    <a:lnTo>
                      <a:pt x="3626275" y="683026"/>
                    </a:lnTo>
                    <a:lnTo>
                      <a:pt x="3008843" y="683026"/>
                    </a:lnTo>
                    <a:lnTo>
                      <a:pt x="1219200" y="683026"/>
                    </a:lnTo>
                    <a:lnTo>
                      <a:pt x="0" y="683026"/>
                    </a:lnTo>
                    <a:close/>
                  </a:path>
                </a:pathLst>
              </a:custGeom>
              <a:solidFill>
                <a:srgbClr val="00B5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DBB1334-6890-44F7-BB26-1D3781C49595}"/>
                  </a:ext>
                </a:extLst>
              </p:cNvPr>
              <p:cNvSpPr/>
              <p:nvPr/>
            </p:nvSpPr>
            <p:spPr>
              <a:xfrm>
                <a:off x="1519925" y="5374734"/>
                <a:ext cx="2962671" cy="738664"/>
              </a:xfrm>
              <a:prstGeom prst="rect">
                <a:avLst/>
              </a:prstGeom>
            </p:spPr>
            <p:txBody>
              <a:bodyPr wrap="square" lIns="90000" tIns="0" rIns="0" bIns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customer info to present available options and achieve resolution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D517266-E6A9-4449-AFFB-1311D0A205C2}"/>
                  </a:ext>
                </a:extLst>
              </p:cNvPr>
              <p:cNvGrpSpPr/>
              <p:nvPr/>
            </p:nvGrpSpPr>
            <p:grpSpPr>
              <a:xfrm>
                <a:off x="483783" y="4473101"/>
                <a:ext cx="990864" cy="990864"/>
                <a:chOff x="4603074" y="513479"/>
                <a:chExt cx="1588851" cy="1588851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96895FC-C2EE-4B40-89FE-3D5768087015}"/>
                    </a:ext>
                  </a:extLst>
                </p:cNvPr>
                <p:cNvSpPr/>
                <p:nvPr/>
              </p:nvSpPr>
              <p:spPr>
                <a:xfrm>
                  <a:off x="4603074" y="513479"/>
                  <a:ext cx="1588851" cy="1588851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00B5E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pic>
              <p:nvPicPr>
                <p:cNvPr id="75" name="Graphic 74" descr="Ear">
                  <a:extLst>
                    <a:ext uri="{FF2B5EF4-FFF2-40B4-BE49-F238E27FC236}">
                      <a16:creationId xmlns:a16="http://schemas.microsoft.com/office/drawing/2014/main" id="{357DB6BB-23E1-4A21-B2C6-536D9677C9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4849883" y="760288"/>
                  <a:ext cx="1095233" cy="1095233"/>
                </a:xfrm>
                <a:prstGeom prst="rect">
                  <a:avLst/>
                </a:prstGeom>
              </p:spPr>
            </p:pic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87532E0-E05F-414F-B551-EA2CBB7A58D8}"/>
                  </a:ext>
                </a:extLst>
              </p:cNvPr>
              <p:cNvSpPr/>
              <p:nvPr/>
            </p:nvSpPr>
            <p:spPr>
              <a:xfrm>
                <a:off x="1519925" y="4768478"/>
                <a:ext cx="29754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Alternative Positioning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9DA6240-9D3C-4E75-B297-676D50F8A6F0}"/>
              </a:ext>
            </a:extLst>
          </p:cNvPr>
          <p:cNvGrpSpPr/>
          <p:nvPr/>
        </p:nvGrpSpPr>
        <p:grpSpPr>
          <a:xfrm>
            <a:off x="1036637" y="4487615"/>
            <a:ext cx="4541043" cy="1394076"/>
            <a:chOff x="1036637" y="4487615"/>
            <a:chExt cx="4541043" cy="139407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64238F4-5A06-4009-8D79-D8E2319E3186}"/>
                </a:ext>
              </a:extLst>
            </p:cNvPr>
            <p:cNvSpPr/>
            <p:nvPr/>
          </p:nvSpPr>
          <p:spPr>
            <a:xfrm>
              <a:off x="1349637" y="4641534"/>
              <a:ext cx="4228043" cy="683026"/>
            </a:xfrm>
            <a:custGeom>
              <a:avLst/>
              <a:gdLst>
                <a:gd name="connsiteX0" fmla="*/ 0 w 4228043"/>
                <a:gd name="connsiteY0" fmla="*/ 0 h 683026"/>
                <a:gd name="connsiteX1" fmla="*/ 1820969 w 4228043"/>
                <a:gd name="connsiteY1" fmla="*/ 0 h 683026"/>
                <a:gd name="connsiteX2" fmla="*/ 3008843 w 4228043"/>
                <a:gd name="connsiteY2" fmla="*/ 0 h 683026"/>
                <a:gd name="connsiteX3" fmla="*/ 4228043 w 4228043"/>
                <a:gd name="connsiteY3" fmla="*/ 0 h 683026"/>
                <a:gd name="connsiteX4" fmla="*/ 3626275 w 4228043"/>
                <a:gd name="connsiteY4" fmla="*/ 683026 h 683026"/>
                <a:gd name="connsiteX5" fmla="*/ 3008843 w 4228043"/>
                <a:gd name="connsiteY5" fmla="*/ 683026 h 683026"/>
                <a:gd name="connsiteX6" fmla="*/ 1219200 w 4228043"/>
                <a:gd name="connsiteY6" fmla="*/ 683026 h 683026"/>
                <a:gd name="connsiteX7" fmla="*/ 0 w 4228043"/>
                <a:gd name="connsiteY7" fmla="*/ 683026 h 68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8043" h="683026">
                  <a:moveTo>
                    <a:pt x="0" y="0"/>
                  </a:moveTo>
                  <a:lnTo>
                    <a:pt x="1820969" y="0"/>
                  </a:lnTo>
                  <a:lnTo>
                    <a:pt x="3008843" y="0"/>
                  </a:lnTo>
                  <a:lnTo>
                    <a:pt x="4228043" y="0"/>
                  </a:lnTo>
                  <a:lnTo>
                    <a:pt x="3626275" y="683026"/>
                  </a:lnTo>
                  <a:lnTo>
                    <a:pt x="3008843" y="683026"/>
                  </a:lnTo>
                  <a:lnTo>
                    <a:pt x="1219200" y="683026"/>
                  </a:lnTo>
                  <a:lnTo>
                    <a:pt x="0" y="683026"/>
                  </a:lnTo>
                  <a:close/>
                </a:path>
              </a:pathLst>
            </a:custGeom>
            <a:solidFill>
              <a:srgbClr val="00B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DECE958-51F3-4E2E-9916-D5F8E57A6EDC}"/>
                </a:ext>
              </a:extLst>
            </p:cNvPr>
            <p:cNvSpPr/>
            <p:nvPr/>
          </p:nvSpPr>
          <p:spPr>
            <a:xfrm>
              <a:off x="2072779" y="5389248"/>
              <a:ext cx="2962671" cy="492443"/>
            </a:xfrm>
            <a:prstGeom prst="rect">
              <a:avLst/>
            </a:prstGeom>
          </p:spPr>
          <p:txBody>
            <a:bodyPr wrap="square" lIns="90000" tIns="0" rIns="0" bIns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Adapt your communication to deliver the message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BD9F07E-0811-4C80-A26A-CDCEEDC95719}"/>
                </a:ext>
              </a:extLst>
            </p:cNvPr>
            <p:cNvSpPr/>
            <p:nvPr/>
          </p:nvSpPr>
          <p:spPr>
            <a:xfrm>
              <a:off x="1036637" y="4487615"/>
              <a:ext cx="990864" cy="99086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706165-8335-4F16-9585-1431EA112196}"/>
                </a:ext>
              </a:extLst>
            </p:cNvPr>
            <p:cNvSpPr/>
            <p:nvPr/>
          </p:nvSpPr>
          <p:spPr>
            <a:xfrm>
              <a:off x="2072779" y="4782992"/>
              <a:ext cx="28905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Personality “Flexing”*</a:t>
              </a:r>
            </a:p>
          </p:txBody>
        </p:sp>
        <p:pic>
          <p:nvPicPr>
            <p:cNvPr id="82" name="Graphic 81" descr="Handshake">
              <a:extLst>
                <a:ext uri="{FF2B5EF4-FFF2-40B4-BE49-F238E27FC236}">
                  <a16:creationId xmlns:a16="http://schemas.microsoft.com/office/drawing/2014/main" id="{49AF90B7-B662-4561-A9DB-9077DE5A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40189" y="4633511"/>
              <a:ext cx="796330" cy="79633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1296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cene_2">
            <a:hlinkClick r:id="" action="ppaction://media"/>
            <a:extLst>
              <a:ext uri="{FF2B5EF4-FFF2-40B4-BE49-F238E27FC236}">
                <a16:creationId xmlns:a16="http://schemas.microsoft.com/office/drawing/2014/main" id="{64326F6E-4CB6-4B2E-9E2C-0468E39A44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1986" y="1764093"/>
            <a:ext cx="3329813" cy="33298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EC1905-81B6-4234-BCC7-4D7A389E124B}"/>
              </a:ext>
            </a:extLst>
          </p:cNvPr>
          <p:cNvSpPr/>
          <p:nvPr/>
        </p:nvSpPr>
        <p:spPr>
          <a:xfrm>
            <a:off x="-1" y="313898"/>
            <a:ext cx="12192001" cy="872671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8E68DC-717C-4E98-9CD0-B3A5D7BACD8C}"/>
              </a:ext>
            </a:extLst>
          </p:cNvPr>
          <p:cNvSpPr txBox="1">
            <a:spLocks/>
          </p:cNvSpPr>
          <p:nvPr/>
        </p:nvSpPr>
        <p:spPr>
          <a:xfrm>
            <a:off x="374176" y="489600"/>
            <a:ext cx="5767316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Personal Skills</a:t>
            </a:r>
          </a:p>
        </p:txBody>
      </p:sp>
      <p:pic>
        <p:nvPicPr>
          <p:cNvPr id="3074" name="Picture 2" descr="Close-up Photo of Man in Blue Pinstripe Suit Jacket Talking on The Phone">
            <a:extLst>
              <a:ext uri="{FF2B5EF4-FFF2-40B4-BE49-F238E27FC236}">
                <a16:creationId xmlns:a16="http://schemas.microsoft.com/office/drawing/2014/main" id="{27A44362-8495-48DB-9F3A-7B6141B79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7"/>
          <a:stretch/>
        </p:blipFill>
        <p:spPr bwMode="auto">
          <a:xfrm>
            <a:off x="7532912" y="-5407"/>
            <a:ext cx="4659088" cy="60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275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2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68DA7-D681-408F-A976-8B4D5B4E9E24}"/>
              </a:ext>
            </a:extLst>
          </p:cNvPr>
          <p:cNvSpPr/>
          <p:nvPr/>
        </p:nvSpPr>
        <p:spPr>
          <a:xfrm>
            <a:off x="0" y="0"/>
            <a:ext cx="6762750" cy="60660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1441E36-6289-4E02-99CE-B52DD374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41" y="2001345"/>
            <a:ext cx="5146675" cy="2063311"/>
          </a:xfrm>
        </p:spPr>
        <p:txBody>
          <a:bodyPr/>
          <a:lstStyle/>
          <a:p>
            <a:pPr defTabSz="571500" fontAlgn="base">
              <a:lnSpc>
                <a:spcPct val="100000"/>
              </a:lnSpc>
              <a:spcAft>
                <a:spcPct val="0"/>
              </a:spcAft>
            </a:pPr>
            <a:r>
              <a:rPr lang="en-US" sz="4125" dirty="0">
                <a:solidFill>
                  <a:schemeClr val="bg1"/>
                </a:solidFill>
                <a:ea typeface="MS PGothic" pitchFamily="34" charset="-128"/>
              </a:rPr>
              <a:t>Positive Language</a:t>
            </a:r>
            <a:endParaRPr lang="en-US" sz="4125" dirty="0">
              <a:solidFill>
                <a:schemeClr val="bg1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74158DF7-8912-4CBA-A3E8-036829EE79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43" b="11667"/>
          <a:stretch/>
        </p:blipFill>
        <p:spPr>
          <a:xfrm>
            <a:off x="6756960" y="0"/>
            <a:ext cx="5435040" cy="605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800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654C02-F1C9-4A17-8BA7-1685CFD1FB34}"/>
              </a:ext>
            </a:extLst>
          </p:cNvPr>
          <p:cNvSpPr/>
          <p:nvPr/>
        </p:nvSpPr>
        <p:spPr>
          <a:xfrm>
            <a:off x="0" y="329657"/>
            <a:ext cx="12192001" cy="872671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B34F05-F589-428D-BA72-7B94DEB9FF04}"/>
              </a:ext>
            </a:extLst>
          </p:cNvPr>
          <p:cNvSpPr txBox="1">
            <a:spLocks/>
          </p:cNvSpPr>
          <p:nvPr/>
        </p:nvSpPr>
        <p:spPr>
          <a:xfrm>
            <a:off x="374176" y="498228"/>
            <a:ext cx="7842172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Use Positive Language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65FD9-BAA3-4789-A7A7-12E0DCECD202}"/>
              </a:ext>
            </a:extLst>
          </p:cNvPr>
          <p:cNvGrpSpPr/>
          <p:nvPr/>
        </p:nvGrpSpPr>
        <p:grpSpPr>
          <a:xfrm>
            <a:off x="751889" y="1379583"/>
            <a:ext cx="10688223" cy="1379293"/>
            <a:chOff x="470109" y="1677525"/>
            <a:chExt cx="10688223" cy="1379293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1C06DFA4-7A39-49F1-81F4-975285FF5CE1}"/>
                </a:ext>
              </a:extLst>
            </p:cNvPr>
            <p:cNvSpPr/>
            <p:nvPr/>
          </p:nvSpPr>
          <p:spPr>
            <a:xfrm rot="5400000">
              <a:off x="7482594" y="-618921"/>
              <a:ext cx="1379292" cy="5972184"/>
            </a:xfrm>
            <a:prstGeom prst="round2SameRect">
              <a:avLst>
                <a:gd name="adj1" fmla="val 17689"/>
                <a:gd name="adj2" fmla="val 0"/>
              </a:avLst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8C4879-6A60-40C9-89D1-D031B52E1405}"/>
                </a:ext>
              </a:extLst>
            </p:cNvPr>
            <p:cNvSpPr/>
            <p:nvPr/>
          </p:nvSpPr>
          <p:spPr>
            <a:xfrm rot="16200000">
              <a:off x="2310031" y="-162396"/>
              <a:ext cx="1379292" cy="5059135"/>
            </a:xfrm>
            <a:custGeom>
              <a:avLst/>
              <a:gdLst>
                <a:gd name="connsiteX0" fmla="*/ 1379292 w 1379292"/>
                <a:gd name="connsiteY0" fmla="*/ 243983 h 5059135"/>
                <a:gd name="connsiteX1" fmla="*/ 1379292 w 1379292"/>
                <a:gd name="connsiteY1" fmla="*/ 4716041 h 5059135"/>
                <a:gd name="connsiteX2" fmla="*/ 1028914 w 1379292"/>
                <a:gd name="connsiteY2" fmla="*/ 4716041 h 5059135"/>
                <a:gd name="connsiteX3" fmla="*/ 671992 w 1379292"/>
                <a:gd name="connsiteY3" fmla="*/ 5059135 h 5059135"/>
                <a:gd name="connsiteX4" fmla="*/ 342191 w 1379292"/>
                <a:gd name="connsiteY4" fmla="*/ 4716041 h 5059135"/>
                <a:gd name="connsiteX5" fmla="*/ 0 w 1379292"/>
                <a:gd name="connsiteY5" fmla="*/ 4716041 h 5059135"/>
                <a:gd name="connsiteX6" fmla="*/ 0 w 1379292"/>
                <a:gd name="connsiteY6" fmla="*/ 243983 h 5059135"/>
                <a:gd name="connsiteX7" fmla="*/ 243983 w 1379292"/>
                <a:gd name="connsiteY7" fmla="*/ 0 h 5059135"/>
                <a:gd name="connsiteX8" fmla="*/ 1135309 w 1379292"/>
                <a:gd name="connsiteY8" fmla="*/ 0 h 5059135"/>
                <a:gd name="connsiteX9" fmla="*/ 1379292 w 1379292"/>
                <a:gd name="connsiteY9" fmla="*/ 243983 h 505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9292" h="5059135">
                  <a:moveTo>
                    <a:pt x="1379292" y="243983"/>
                  </a:moveTo>
                  <a:lnTo>
                    <a:pt x="1379292" y="4716041"/>
                  </a:lnTo>
                  <a:lnTo>
                    <a:pt x="1028914" y="4716041"/>
                  </a:lnTo>
                  <a:lnTo>
                    <a:pt x="671992" y="5059135"/>
                  </a:lnTo>
                  <a:lnTo>
                    <a:pt x="342191" y="4716041"/>
                  </a:lnTo>
                  <a:lnTo>
                    <a:pt x="0" y="4716041"/>
                  </a:lnTo>
                  <a:lnTo>
                    <a:pt x="0" y="243983"/>
                  </a:lnTo>
                  <a:cubicBezTo>
                    <a:pt x="0" y="109235"/>
                    <a:pt x="109235" y="0"/>
                    <a:pt x="243983" y="0"/>
                  </a:cubicBezTo>
                  <a:lnTo>
                    <a:pt x="1135309" y="0"/>
                  </a:lnTo>
                  <a:cubicBezTo>
                    <a:pt x="1270057" y="0"/>
                    <a:pt x="1379292" y="109235"/>
                    <a:pt x="1379292" y="2439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8" name="Text Placeholder 15">
              <a:extLst>
                <a:ext uri="{FF2B5EF4-FFF2-40B4-BE49-F238E27FC236}">
                  <a16:creationId xmlns:a16="http://schemas.microsoft.com/office/drawing/2014/main" id="{13A346A5-0495-439B-97F4-60FB83DE78A2}"/>
                </a:ext>
              </a:extLst>
            </p:cNvPr>
            <p:cNvSpPr txBox="1">
              <a:spLocks/>
            </p:cNvSpPr>
            <p:nvPr/>
          </p:nvSpPr>
          <p:spPr>
            <a:xfrm>
              <a:off x="766973" y="1985843"/>
              <a:ext cx="4051300" cy="76265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“Unfortunately, I can’t process this right now”.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A28D05-2109-44BF-BAB7-5403B1EEE038}"/>
                </a:ext>
              </a:extLst>
            </p:cNvPr>
            <p:cNvSpPr/>
            <p:nvPr/>
          </p:nvSpPr>
          <p:spPr>
            <a:xfrm>
              <a:off x="5687998" y="1859340"/>
              <a:ext cx="488867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“What I can do is take note of this and an admin will contact you in 24-48 hours.</a:t>
              </a:r>
              <a:b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the meantime…”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844EB4-E326-4B09-AC8A-3B0EEBC2EEF2}"/>
              </a:ext>
            </a:extLst>
          </p:cNvPr>
          <p:cNvGrpSpPr/>
          <p:nvPr/>
        </p:nvGrpSpPr>
        <p:grpSpPr>
          <a:xfrm>
            <a:off x="751889" y="2921926"/>
            <a:ext cx="10688223" cy="1379293"/>
            <a:chOff x="470109" y="1677525"/>
            <a:chExt cx="10688223" cy="1379293"/>
          </a:xfrm>
        </p:grpSpPr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FC9D4794-87E6-4354-A5EE-E3D77CE39F73}"/>
                </a:ext>
              </a:extLst>
            </p:cNvPr>
            <p:cNvSpPr/>
            <p:nvPr/>
          </p:nvSpPr>
          <p:spPr>
            <a:xfrm rot="5400000">
              <a:off x="7482594" y="-618921"/>
              <a:ext cx="1379292" cy="5972184"/>
            </a:xfrm>
            <a:prstGeom prst="round2SameRect">
              <a:avLst>
                <a:gd name="adj1" fmla="val 17689"/>
                <a:gd name="adj2" fmla="val 0"/>
              </a:avLst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B2ACD0-32D4-4243-B108-9EFBF6DA5C96}"/>
                </a:ext>
              </a:extLst>
            </p:cNvPr>
            <p:cNvSpPr/>
            <p:nvPr/>
          </p:nvSpPr>
          <p:spPr>
            <a:xfrm rot="16200000">
              <a:off x="2310031" y="-162396"/>
              <a:ext cx="1379292" cy="5059135"/>
            </a:xfrm>
            <a:custGeom>
              <a:avLst/>
              <a:gdLst>
                <a:gd name="connsiteX0" fmla="*/ 1379292 w 1379292"/>
                <a:gd name="connsiteY0" fmla="*/ 243983 h 5059135"/>
                <a:gd name="connsiteX1" fmla="*/ 1379292 w 1379292"/>
                <a:gd name="connsiteY1" fmla="*/ 4716041 h 5059135"/>
                <a:gd name="connsiteX2" fmla="*/ 1028914 w 1379292"/>
                <a:gd name="connsiteY2" fmla="*/ 4716041 h 5059135"/>
                <a:gd name="connsiteX3" fmla="*/ 671992 w 1379292"/>
                <a:gd name="connsiteY3" fmla="*/ 5059135 h 5059135"/>
                <a:gd name="connsiteX4" fmla="*/ 342191 w 1379292"/>
                <a:gd name="connsiteY4" fmla="*/ 4716041 h 5059135"/>
                <a:gd name="connsiteX5" fmla="*/ 0 w 1379292"/>
                <a:gd name="connsiteY5" fmla="*/ 4716041 h 5059135"/>
                <a:gd name="connsiteX6" fmla="*/ 0 w 1379292"/>
                <a:gd name="connsiteY6" fmla="*/ 243983 h 5059135"/>
                <a:gd name="connsiteX7" fmla="*/ 243983 w 1379292"/>
                <a:gd name="connsiteY7" fmla="*/ 0 h 5059135"/>
                <a:gd name="connsiteX8" fmla="*/ 1135309 w 1379292"/>
                <a:gd name="connsiteY8" fmla="*/ 0 h 5059135"/>
                <a:gd name="connsiteX9" fmla="*/ 1379292 w 1379292"/>
                <a:gd name="connsiteY9" fmla="*/ 243983 h 505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9292" h="5059135">
                  <a:moveTo>
                    <a:pt x="1379292" y="243983"/>
                  </a:moveTo>
                  <a:lnTo>
                    <a:pt x="1379292" y="4716041"/>
                  </a:lnTo>
                  <a:lnTo>
                    <a:pt x="1028914" y="4716041"/>
                  </a:lnTo>
                  <a:lnTo>
                    <a:pt x="671992" y="5059135"/>
                  </a:lnTo>
                  <a:lnTo>
                    <a:pt x="342191" y="4716041"/>
                  </a:lnTo>
                  <a:lnTo>
                    <a:pt x="0" y="4716041"/>
                  </a:lnTo>
                  <a:lnTo>
                    <a:pt x="0" y="243983"/>
                  </a:lnTo>
                  <a:cubicBezTo>
                    <a:pt x="0" y="109235"/>
                    <a:pt x="109235" y="0"/>
                    <a:pt x="243983" y="0"/>
                  </a:cubicBezTo>
                  <a:lnTo>
                    <a:pt x="1135309" y="0"/>
                  </a:lnTo>
                  <a:cubicBezTo>
                    <a:pt x="1270057" y="0"/>
                    <a:pt x="1379292" y="109235"/>
                    <a:pt x="1379292" y="2439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" name="Text Placeholder 15">
              <a:extLst>
                <a:ext uri="{FF2B5EF4-FFF2-40B4-BE49-F238E27FC236}">
                  <a16:creationId xmlns:a16="http://schemas.microsoft.com/office/drawing/2014/main" id="{5643D142-CAC6-476D-B3BF-B24DE50234DE}"/>
                </a:ext>
              </a:extLst>
            </p:cNvPr>
            <p:cNvSpPr txBox="1">
              <a:spLocks/>
            </p:cNvSpPr>
            <p:nvPr/>
          </p:nvSpPr>
          <p:spPr>
            <a:xfrm>
              <a:off x="766973" y="1985843"/>
              <a:ext cx="4051300" cy="76265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“We don’t have an update on </a:t>
              </a:r>
              <a:b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that now”.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1FABDD-B802-49C8-BE5F-78DA526E3D3E}"/>
                </a:ext>
              </a:extLst>
            </p:cNvPr>
            <p:cNvSpPr/>
            <p:nvPr/>
          </p:nvSpPr>
          <p:spPr>
            <a:xfrm>
              <a:off x="5687998" y="2013228"/>
              <a:ext cx="488867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“Let me see when it will be resolved. What we have to do is…”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18A2D7-4C33-4D67-9CB8-F50CE3A7DB01}"/>
              </a:ext>
            </a:extLst>
          </p:cNvPr>
          <p:cNvGrpSpPr/>
          <p:nvPr/>
        </p:nvGrpSpPr>
        <p:grpSpPr>
          <a:xfrm>
            <a:off x="751889" y="4464271"/>
            <a:ext cx="10688223" cy="1379292"/>
            <a:chOff x="470109" y="1677526"/>
            <a:chExt cx="10688223" cy="1379292"/>
          </a:xfrm>
        </p:grpSpPr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93300AEA-8FF2-49EE-947A-3A90E76A5111}"/>
                </a:ext>
              </a:extLst>
            </p:cNvPr>
            <p:cNvSpPr/>
            <p:nvPr/>
          </p:nvSpPr>
          <p:spPr>
            <a:xfrm rot="5400000">
              <a:off x="7482594" y="-618920"/>
              <a:ext cx="1379292" cy="5972184"/>
            </a:xfrm>
            <a:prstGeom prst="round2SameRect">
              <a:avLst>
                <a:gd name="adj1" fmla="val 17689"/>
                <a:gd name="adj2" fmla="val 0"/>
              </a:avLst>
            </a:prstGeom>
            <a:solidFill>
              <a:srgbClr val="00A3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D49D9D-66C7-421F-8263-A105E568A14C}"/>
                </a:ext>
              </a:extLst>
            </p:cNvPr>
            <p:cNvSpPr/>
            <p:nvPr/>
          </p:nvSpPr>
          <p:spPr>
            <a:xfrm rot="16200000">
              <a:off x="2310031" y="-162396"/>
              <a:ext cx="1379292" cy="5059135"/>
            </a:xfrm>
            <a:custGeom>
              <a:avLst/>
              <a:gdLst>
                <a:gd name="connsiteX0" fmla="*/ 1379292 w 1379292"/>
                <a:gd name="connsiteY0" fmla="*/ 243983 h 5059135"/>
                <a:gd name="connsiteX1" fmla="*/ 1379292 w 1379292"/>
                <a:gd name="connsiteY1" fmla="*/ 4716041 h 5059135"/>
                <a:gd name="connsiteX2" fmla="*/ 1028914 w 1379292"/>
                <a:gd name="connsiteY2" fmla="*/ 4716041 h 5059135"/>
                <a:gd name="connsiteX3" fmla="*/ 671992 w 1379292"/>
                <a:gd name="connsiteY3" fmla="*/ 5059135 h 5059135"/>
                <a:gd name="connsiteX4" fmla="*/ 342191 w 1379292"/>
                <a:gd name="connsiteY4" fmla="*/ 4716041 h 5059135"/>
                <a:gd name="connsiteX5" fmla="*/ 0 w 1379292"/>
                <a:gd name="connsiteY5" fmla="*/ 4716041 h 5059135"/>
                <a:gd name="connsiteX6" fmla="*/ 0 w 1379292"/>
                <a:gd name="connsiteY6" fmla="*/ 243983 h 5059135"/>
                <a:gd name="connsiteX7" fmla="*/ 243983 w 1379292"/>
                <a:gd name="connsiteY7" fmla="*/ 0 h 5059135"/>
                <a:gd name="connsiteX8" fmla="*/ 1135309 w 1379292"/>
                <a:gd name="connsiteY8" fmla="*/ 0 h 5059135"/>
                <a:gd name="connsiteX9" fmla="*/ 1379292 w 1379292"/>
                <a:gd name="connsiteY9" fmla="*/ 243983 h 505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9292" h="5059135">
                  <a:moveTo>
                    <a:pt x="1379292" y="243983"/>
                  </a:moveTo>
                  <a:lnTo>
                    <a:pt x="1379292" y="4716041"/>
                  </a:lnTo>
                  <a:lnTo>
                    <a:pt x="1028914" y="4716041"/>
                  </a:lnTo>
                  <a:lnTo>
                    <a:pt x="671992" y="5059135"/>
                  </a:lnTo>
                  <a:lnTo>
                    <a:pt x="342191" y="4716041"/>
                  </a:lnTo>
                  <a:lnTo>
                    <a:pt x="0" y="4716041"/>
                  </a:lnTo>
                  <a:lnTo>
                    <a:pt x="0" y="243983"/>
                  </a:lnTo>
                  <a:cubicBezTo>
                    <a:pt x="0" y="109235"/>
                    <a:pt x="109235" y="0"/>
                    <a:pt x="243983" y="0"/>
                  </a:cubicBezTo>
                  <a:lnTo>
                    <a:pt x="1135309" y="0"/>
                  </a:lnTo>
                  <a:cubicBezTo>
                    <a:pt x="1270057" y="0"/>
                    <a:pt x="1379292" y="109235"/>
                    <a:pt x="1379292" y="2439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 Placeholder 15">
              <a:extLst>
                <a:ext uri="{FF2B5EF4-FFF2-40B4-BE49-F238E27FC236}">
                  <a16:creationId xmlns:a16="http://schemas.microsoft.com/office/drawing/2014/main" id="{A938A07E-92B4-443D-9C71-230D46D7CED6}"/>
                </a:ext>
              </a:extLst>
            </p:cNvPr>
            <p:cNvSpPr txBox="1">
              <a:spLocks/>
            </p:cNvSpPr>
            <p:nvPr/>
          </p:nvSpPr>
          <p:spPr>
            <a:xfrm>
              <a:off x="766973" y="1985843"/>
              <a:ext cx="4051300" cy="76265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“I’m sorry, you’ll have to ask the admin team”.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493BD9-8D7B-412D-9C7A-7E3A95D36DCD}"/>
                </a:ext>
              </a:extLst>
            </p:cNvPr>
            <p:cNvSpPr/>
            <p:nvPr/>
          </p:nvSpPr>
          <p:spPr>
            <a:xfrm>
              <a:off x="5687998" y="2013228"/>
              <a:ext cx="488867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“Okay, I’ll take a moment to see if the admin team can…”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2157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FF7AF29-D6CB-421B-BC34-CC7EEFEC52A3}"/>
              </a:ext>
            </a:extLst>
          </p:cNvPr>
          <p:cNvGrpSpPr/>
          <p:nvPr/>
        </p:nvGrpSpPr>
        <p:grpSpPr>
          <a:xfrm>
            <a:off x="1030438" y="1568288"/>
            <a:ext cx="6205194" cy="990863"/>
            <a:chOff x="1873250" y="1701809"/>
            <a:chExt cx="6698159" cy="68302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1AFDE9F-C14B-4A87-ACE6-CBB0F90E4D39}"/>
                </a:ext>
              </a:extLst>
            </p:cNvPr>
            <p:cNvSpPr/>
            <p:nvPr/>
          </p:nvSpPr>
          <p:spPr>
            <a:xfrm>
              <a:off x="4482703" y="1701809"/>
              <a:ext cx="4088706" cy="683026"/>
            </a:xfrm>
            <a:custGeom>
              <a:avLst/>
              <a:gdLst>
                <a:gd name="connsiteX0" fmla="*/ 0 w 4228043"/>
                <a:gd name="connsiteY0" fmla="*/ 0 h 683026"/>
                <a:gd name="connsiteX1" fmla="*/ 1820969 w 4228043"/>
                <a:gd name="connsiteY1" fmla="*/ 0 h 683026"/>
                <a:gd name="connsiteX2" fmla="*/ 3008843 w 4228043"/>
                <a:gd name="connsiteY2" fmla="*/ 0 h 683026"/>
                <a:gd name="connsiteX3" fmla="*/ 4228043 w 4228043"/>
                <a:gd name="connsiteY3" fmla="*/ 0 h 683026"/>
                <a:gd name="connsiteX4" fmla="*/ 3626275 w 4228043"/>
                <a:gd name="connsiteY4" fmla="*/ 683026 h 683026"/>
                <a:gd name="connsiteX5" fmla="*/ 3008843 w 4228043"/>
                <a:gd name="connsiteY5" fmla="*/ 683026 h 683026"/>
                <a:gd name="connsiteX6" fmla="*/ 1219200 w 4228043"/>
                <a:gd name="connsiteY6" fmla="*/ 683026 h 683026"/>
                <a:gd name="connsiteX7" fmla="*/ 0 w 4228043"/>
                <a:gd name="connsiteY7" fmla="*/ 683026 h 68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8043" h="683026">
                  <a:moveTo>
                    <a:pt x="0" y="0"/>
                  </a:moveTo>
                  <a:lnTo>
                    <a:pt x="1820969" y="0"/>
                  </a:lnTo>
                  <a:lnTo>
                    <a:pt x="3008843" y="0"/>
                  </a:lnTo>
                  <a:lnTo>
                    <a:pt x="4228043" y="0"/>
                  </a:lnTo>
                  <a:lnTo>
                    <a:pt x="3626275" y="683026"/>
                  </a:lnTo>
                  <a:lnTo>
                    <a:pt x="3008843" y="683026"/>
                  </a:lnTo>
                  <a:lnTo>
                    <a:pt x="1219200" y="683026"/>
                  </a:lnTo>
                  <a:lnTo>
                    <a:pt x="0" y="683026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0257DA-C0F2-4CC3-884A-EC1515469E30}"/>
                </a:ext>
              </a:extLst>
            </p:cNvPr>
            <p:cNvSpPr/>
            <p:nvPr/>
          </p:nvSpPr>
          <p:spPr>
            <a:xfrm>
              <a:off x="1873250" y="1701809"/>
              <a:ext cx="4228043" cy="68302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5BF42AE-F536-46D5-BD8F-3894EA96A0E6}"/>
              </a:ext>
            </a:extLst>
          </p:cNvPr>
          <p:cNvSpPr/>
          <p:nvPr/>
        </p:nvSpPr>
        <p:spPr>
          <a:xfrm>
            <a:off x="1525869" y="1648220"/>
            <a:ext cx="53434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a negative statement</a:t>
            </a:r>
          </a:p>
          <a:p>
            <a:r>
              <a:rPr lang="en-US" sz="2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a positive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11F907-89E0-4B50-81ED-FE3309BDD369}"/>
              </a:ext>
            </a:extLst>
          </p:cNvPr>
          <p:cNvSpPr/>
          <p:nvPr/>
        </p:nvSpPr>
        <p:spPr>
          <a:xfrm>
            <a:off x="0" y="329657"/>
            <a:ext cx="12192001" cy="872671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8DFD37-DA63-44AC-991D-D4D7942FC29B}"/>
              </a:ext>
            </a:extLst>
          </p:cNvPr>
          <p:cNvSpPr txBox="1">
            <a:spLocks/>
          </p:cNvSpPr>
          <p:nvPr/>
        </p:nvSpPr>
        <p:spPr>
          <a:xfrm>
            <a:off x="374176" y="498228"/>
            <a:ext cx="7842172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Positive Language Activity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ECF04F-9A68-4785-A61E-22ADB17E1278}"/>
              </a:ext>
            </a:extLst>
          </p:cNvPr>
          <p:cNvSpPr/>
          <p:nvPr/>
        </p:nvSpPr>
        <p:spPr>
          <a:xfrm>
            <a:off x="319206" y="1464632"/>
            <a:ext cx="1206663" cy="120666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7" name="Graphic 6" descr="Chat Bubble">
            <a:extLst>
              <a:ext uri="{FF2B5EF4-FFF2-40B4-BE49-F238E27FC236}">
                <a16:creationId xmlns:a16="http://schemas.microsoft.com/office/drawing/2014/main" id="{474750FE-6B77-496F-B61A-6D260A6D9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74" y="1610529"/>
            <a:ext cx="969762" cy="96976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0308786-C36F-4CD5-9EE3-07CA4ACD49B1}"/>
              </a:ext>
            </a:extLst>
          </p:cNvPr>
          <p:cNvSpPr/>
          <p:nvPr/>
        </p:nvSpPr>
        <p:spPr>
          <a:xfrm>
            <a:off x="1525869" y="2774951"/>
            <a:ext cx="534341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“I’m not able to see the system you’re working in”.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“You can’t enter the information; your manager has to”.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“This is not something I can do. I will have to pass you along to the admin team”.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Placeholder 6">
            <a:extLst>
              <a:ext uri="{FF2B5EF4-FFF2-40B4-BE49-F238E27FC236}">
                <a16:creationId xmlns:a16="http://schemas.microsoft.com/office/drawing/2014/main" id="{F6263322-09B2-4029-B3D6-1B7291BA1C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92"/>
          <a:stretch/>
        </p:blipFill>
        <p:spPr>
          <a:xfrm>
            <a:off x="7532912" y="5407"/>
            <a:ext cx="4659088" cy="606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5836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622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AF319A40-7243-4357-A1C0-46867B3923B9}"/>
              </a:ext>
            </a:extLst>
          </p:cNvPr>
          <p:cNvSpPr/>
          <p:nvPr/>
        </p:nvSpPr>
        <p:spPr>
          <a:xfrm>
            <a:off x="0" y="0"/>
            <a:ext cx="3653282" cy="60660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8FB40-E7B4-42E8-ADC5-758CEA20E04A}"/>
              </a:ext>
            </a:extLst>
          </p:cNvPr>
          <p:cNvSpPr txBox="1"/>
          <p:nvPr/>
        </p:nvSpPr>
        <p:spPr>
          <a:xfrm>
            <a:off x="5275849" y="2415435"/>
            <a:ext cx="2575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PH" dirty="0"/>
              <a:t>Silence cell phones and use laptops only as needed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68378-A86C-4098-95F6-52ED887B964A}"/>
              </a:ext>
            </a:extLst>
          </p:cNvPr>
          <p:cNvSpPr txBox="1"/>
          <p:nvPr/>
        </p:nvSpPr>
        <p:spPr>
          <a:xfrm>
            <a:off x="9440536" y="2692434"/>
            <a:ext cx="225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Be an active listener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290EB48-9FCE-409E-9B20-0C77D7308D8C}"/>
              </a:ext>
            </a:extLst>
          </p:cNvPr>
          <p:cNvGrpSpPr/>
          <p:nvPr/>
        </p:nvGrpSpPr>
        <p:grpSpPr>
          <a:xfrm>
            <a:off x="4028408" y="2301074"/>
            <a:ext cx="1152052" cy="1152052"/>
            <a:chOff x="2869850" y="7205920"/>
            <a:chExt cx="1152052" cy="115205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4DD09D-038C-4B52-9C29-80CF274AFC3D}"/>
                </a:ext>
              </a:extLst>
            </p:cNvPr>
            <p:cNvSpPr/>
            <p:nvPr/>
          </p:nvSpPr>
          <p:spPr>
            <a:xfrm>
              <a:off x="2869850" y="7205920"/>
              <a:ext cx="1152052" cy="1152052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17" name="Graphic 16" descr="Mute ringer">
              <a:extLst>
                <a:ext uri="{FF2B5EF4-FFF2-40B4-BE49-F238E27FC236}">
                  <a16:creationId xmlns:a16="http://schemas.microsoft.com/office/drawing/2014/main" id="{A1384FDA-4CA1-4021-9C15-190B4E3FE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2272" y="7388342"/>
              <a:ext cx="787208" cy="78720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877F492-D052-4897-8DE4-B4759D032678}"/>
              </a:ext>
            </a:extLst>
          </p:cNvPr>
          <p:cNvGrpSpPr/>
          <p:nvPr/>
        </p:nvGrpSpPr>
        <p:grpSpPr>
          <a:xfrm>
            <a:off x="8082530" y="2301074"/>
            <a:ext cx="1152052" cy="1152052"/>
            <a:chOff x="8371397" y="7205920"/>
            <a:chExt cx="1152052" cy="115205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AA50AE4-EAF4-45FD-BB67-157BC5E7E3AC}"/>
                </a:ext>
              </a:extLst>
            </p:cNvPr>
            <p:cNvSpPr/>
            <p:nvPr/>
          </p:nvSpPr>
          <p:spPr>
            <a:xfrm>
              <a:off x="8371397" y="7205920"/>
              <a:ext cx="1152052" cy="1152052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23" name="Graphic 22" descr="Person with idea">
              <a:extLst>
                <a:ext uri="{FF2B5EF4-FFF2-40B4-BE49-F238E27FC236}">
                  <a16:creationId xmlns:a16="http://schemas.microsoft.com/office/drawing/2014/main" id="{F1C0AB3C-AE82-4C81-A786-C1F8A5BA4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478194" y="7312717"/>
              <a:ext cx="938459" cy="93845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59EF425-1454-46AA-BDE8-B088D8B5AB91}"/>
              </a:ext>
            </a:extLst>
          </p:cNvPr>
          <p:cNvSpPr txBox="1"/>
          <p:nvPr/>
        </p:nvSpPr>
        <p:spPr>
          <a:xfrm>
            <a:off x="9440536" y="991699"/>
            <a:ext cx="2259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Refrain from having side conversations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3860C-E1F5-45AC-A12F-37C35DF56276}"/>
              </a:ext>
            </a:extLst>
          </p:cNvPr>
          <p:cNvSpPr txBox="1"/>
          <p:nvPr/>
        </p:nvSpPr>
        <p:spPr>
          <a:xfrm>
            <a:off x="5275849" y="991699"/>
            <a:ext cx="2090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Sign the Attendance sheet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18F2C2-9D69-43A2-96AC-28E536347292}"/>
              </a:ext>
            </a:extLst>
          </p:cNvPr>
          <p:cNvGrpSpPr/>
          <p:nvPr/>
        </p:nvGrpSpPr>
        <p:grpSpPr>
          <a:xfrm>
            <a:off x="4028408" y="738838"/>
            <a:ext cx="1152052" cy="1152052"/>
            <a:chOff x="1036001" y="7205920"/>
            <a:chExt cx="1152052" cy="115205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A1D374-5035-42A2-85E1-C3D5ECA7F308}"/>
                </a:ext>
              </a:extLst>
            </p:cNvPr>
            <p:cNvSpPr/>
            <p:nvPr/>
          </p:nvSpPr>
          <p:spPr>
            <a:xfrm>
              <a:off x="1036001" y="7205920"/>
              <a:ext cx="1152052" cy="1152052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13" name="Graphic 12" descr="Pencil">
              <a:extLst>
                <a:ext uri="{FF2B5EF4-FFF2-40B4-BE49-F238E27FC236}">
                  <a16:creationId xmlns:a16="http://schemas.microsoft.com/office/drawing/2014/main" id="{F097051C-74ED-4F3B-9A04-00B552BD7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51664" y="7421583"/>
              <a:ext cx="720725" cy="72072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B0429BD-EC64-4D90-9DB3-2CAFB9924DAD}"/>
              </a:ext>
            </a:extLst>
          </p:cNvPr>
          <p:cNvGrpSpPr/>
          <p:nvPr/>
        </p:nvGrpSpPr>
        <p:grpSpPr>
          <a:xfrm>
            <a:off x="8082530" y="738838"/>
            <a:ext cx="1152052" cy="1152052"/>
            <a:chOff x="6537548" y="7205920"/>
            <a:chExt cx="1152052" cy="11520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71610A0-FE06-4B1D-BA7F-FA064FF9BAB2}"/>
                </a:ext>
              </a:extLst>
            </p:cNvPr>
            <p:cNvSpPr/>
            <p:nvPr/>
          </p:nvSpPr>
          <p:spPr>
            <a:xfrm>
              <a:off x="6537548" y="7205920"/>
              <a:ext cx="1152052" cy="1152052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21" name="Graphic 20" descr="Chat">
              <a:extLst>
                <a:ext uri="{FF2B5EF4-FFF2-40B4-BE49-F238E27FC236}">
                  <a16:creationId xmlns:a16="http://schemas.microsoft.com/office/drawing/2014/main" id="{628339F3-737A-4656-ACB8-FEC388E9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19569" y="7348165"/>
              <a:ext cx="985288" cy="98528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26FE1D-1FA6-47ED-877A-863B2BD6554F}"/>
              </a:ext>
            </a:extLst>
          </p:cNvPr>
          <p:cNvSpPr txBox="1"/>
          <p:nvPr/>
        </p:nvSpPr>
        <p:spPr>
          <a:xfrm>
            <a:off x="5275849" y="3863309"/>
            <a:ext cx="2575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Reserve your question and additional inputs after all topics has been discussed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F9B18-2ED9-4CEE-873E-D5CF417DC5CF}"/>
              </a:ext>
            </a:extLst>
          </p:cNvPr>
          <p:cNvSpPr txBox="1"/>
          <p:nvPr/>
        </p:nvSpPr>
        <p:spPr>
          <a:xfrm>
            <a:off x="9440536" y="4001808"/>
            <a:ext cx="2259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Arial" panose="020B0604020202020204" pitchFamily="34" charset="0"/>
                <a:cs typeface="Arial" panose="020B0604020202020204" pitchFamily="34" charset="0"/>
              </a:rPr>
              <a:t>Provide feedback upon completion of the course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9577FFA-7D11-4FDB-A1B4-79A295AF84A2}"/>
              </a:ext>
            </a:extLst>
          </p:cNvPr>
          <p:cNvGrpSpPr/>
          <p:nvPr/>
        </p:nvGrpSpPr>
        <p:grpSpPr>
          <a:xfrm>
            <a:off x="4028408" y="3887447"/>
            <a:ext cx="1152052" cy="1152052"/>
            <a:chOff x="4703699" y="7205920"/>
            <a:chExt cx="1152052" cy="115205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5619CC4-291F-4249-9666-B0B1AE4B03AF}"/>
                </a:ext>
              </a:extLst>
            </p:cNvPr>
            <p:cNvSpPr/>
            <p:nvPr/>
          </p:nvSpPr>
          <p:spPr>
            <a:xfrm>
              <a:off x="4703699" y="7205920"/>
              <a:ext cx="1152052" cy="1152052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19" name="Graphic 18" descr="Questions">
              <a:extLst>
                <a:ext uri="{FF2B5EF4-FFF2-40B4-BE49-F238E27FC236}">
                  <a16:creationId xmlns:a16="http://schemas.microsoft.com/office/drawing/2014/main" id="{694428DA-639F-46A3-AFFF-0EBC2FFD6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799088" y="7301309"/>
              <a:ext cx="961275" cy="961275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A2FFD0E-BD48-4EFB-B177-7D87B34EBEB0}"/>
              </a:ext>
            </a:extLst>
          </p:cNvPr>
          <p:cNvGrpSpPr/>
          <p:nvPr/>
        </p:nvGrpSpPr>
        <p:grpSpPr>
          <a:xfrm>
            <a:off x="8082530" y="3887447"/>
            <a:ext cx="1152052" cy="1152052"/>
            <a:chOff x="10205244" y="7205920"/>
            <a:chExt cx="1152052" cy="115205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DEE7AC-0795-4015-BE17-B8904281F866}"/>
                </a:ext>
              </a:extLst>
            </p:cNvPr>
            <p:cNvSpPr/>
            <p:nvPr/>
          </p:nvSpPr>
          <p:spPr>
            <a:xfrm>
              <a:off x="10205244" y="7205920"/>
              <a:ext cx="1152052" cy="1152052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25" name="Graphic 24" descr="Chat RTL">
              <a:extLst>
                <a:ext uri="{FF2B5EF4-FFF2-40B4-BE49-F238E27FC236}">
                  <a16:creationId xmlns:a16="http://schemas.microsoft.com/office/drawing/2014/main" id="{C7603A47-E5DF-4168-A977-403D31A3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87266" y="7332225"/>
              <a:ext cx="985289" cy="985289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51937653-6844-477C-B6BA-3C31F0AA12D4}"/>
              </a:ext>
            </a:extLst>
          </p:cNvPr>
          <p:cNvSpPr txBox="1">
            <a:spLocks/>
          </p:cNvSpPr>
          <p:nvPr/>
        </p:nvSpPr>
        <p:spPr>
          <a:xfrm>
            <a:off x="312222" y="3057096"/>
            <a:ext cx="2341728" cy="13111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Ground Rules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2B1982-16E1-4ACC-B152-0E8E2023F2C8}"/>
              </a:ext>
            </a:extLst>
          </p:cNvPr>
          <p:cNvGrpSpPr/>
          <p:nvPr/>
        </p:nvGrpSpPr>
        <p:grpSpPr>
          <a:xfrm>
            <a:off x="451123" y="1697777"/>
            <a:ext cx="886366" cy="1143698"/>
            <a:chOff x="4382814" y="3191585"/>
            <a:chExt cx="1703340" cy="2197858"/>
          </a:xfrm>
          <a:solidFill>
            <a:schemeClr val="bg1"/>
          </a:solidFill>
        </p:grpSpPr>
        <p:grpSp>
          <p:nvGrpSpPr>
            <p:cNvPr id="41" name="Graphic 8" descr="Checklist">
              <a:extLst>
                <a:ext uri="{FF2B5EF4-FFF2-40B4-BE49-F238E27FC236}">
                  <a16:creationId xmlns:a16="http://schemas.microsoft.com/office/drawing/2014/main" id="{7814AC39-9EED-4339-B664-EA1C425D3A0B}"/>
                </a:ext>
              </a:extLst>
            </p:cNvPr>
            <p:cNvGrpSpPr/>
            <p:nvPr/>
          </p:nvGrpSpPr>
          <p:grpSpPr>
            <a:xfrm>
              <a:off x="4726212" y="3849433"/>
              <a:ext cx="1016547" cy="1171930"/>
              <a:chOff x="7351521" y="2679999"/>
              <a:chExt cx="1016547" cy="1171930"/>
            </a:xfrm>
            <a:grp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672FD51-1669-4F15-A32E-4A6295BB022B}"/>
                  </a:ext>
                </a:extLst>
              </p:cNvPr>
              <p:cNvSpPr/>
              <p:nvPr/>
            </p:nvSpPr>
            <p:spPr>
              <a:xfrm>
                <a:off x="7761697" y="2777660"/>
                <a:ext cx="606371" cy="77441"/>
              </a:xfrm>
              <a:custGeom>
                <a:avLst/>
                <a:gdLst>
                  <a:gd name="connsiteX0" fmla="*/ 0 w 332047"/>
                  <a:gd name="connsiteY0" fmla="*/ 0 h 78128"/>
                  <a:gd name="connsiteX1" fmla="*/ 332047 w 332047"/>
                  <a:gd name="connsiteY1" fmla="*/ 0 h 78128"/>
                  <a:gd name="connsiteX2" fmla="*/ 332047 w 332047"/>
                  <a:gd name="connsiteY2" fmla="*/ 78129 h 78128"/>
                  <a:gd name="connsiteX3" fmla="*/ 0 w 332047"/>
                  <a:gd name="connsiteY3" fmla="*/ 78129 h 7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047" h="78128">
                    <a:moveTo>
                      <a:pt x="0" y="0"/>
                    </a:moveTo>
                    <a:lnTo>
                      <a:pt x="332047" y="0"/>
                    </a:lnTo>
                    <a:lnTo>
                      <a:pt x="332047" y="78129"/>
                    </a:lnTo>
                    <a:lnTo>
                      <a:pt x="0" y="78129"/>
                    </a:lnTo>
                    <a:close/>
                  </a:path>
                </a:pathLst>
              </a:custGeom>
              <a:grp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5FCE4F7-8736-45DD-824F-DCE09B6F0B02}"/>
                  </a:ext>
                </a:extLst>
              </p:cNvPr>
              <p:cNvSpPr/>
              <p:nvPr/>
            </p:nvSpPr>
            <p:spPr>
              <a:xfrm>
                <a:off x="7761697" y="3090175"/>
                <a:ext cx="606371" cy="77441"/>
              </a:xfrm>
              <a:custGeom>
                <a:avLst/>
                <a:gdLst>
                  <a:gd name="connsiteX0" fmla="*/ 0 w 332047"/>
                  <a:gd name="connsiteY0" fmla="*/ 0 h 78128"/>
                  <a:gd name="connsiteX1" fmla="*/ 332047 w 332047"/>
                  <a:gd name="connsiteY1" fmla="*/ 0 h 78128"/>
                  <a:gd name="connsiteX2" fmla="*/ 332047 w 332047"/>
                  <a:gd name="connsiteY2" fmla="*/ 78129 h 78128"/>
                  <a:gd name="connsiteX3" fmla="*/ 0 w 332047"/>
                  <a:gd name="connsiteY3" fmla="*/ 78129 h 7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047" h="78128">
                    <a:moveTo>
                      <a:pt x="0" y="0"/>
                    </a:moveTo>
                    <a:lnTo>
                      <a:pt x="332047" y="0"/>
                    </a:lnTo>
                    <a:lnTo>
                      <a:pt x="332047" y="78129"/>
                    </a:lnTo>
                    <a:lnTo>
                      <a:pt x="0" y="78129"/>
                    </a:lnTo>
                    <a:close/>
                  </a:path>
                </a:pathLst>
              </a:custGeom>
              <a:grp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EC4A80A-B3A9-4280-AE44-09912A32CF16}"/>
                  </a:ext>
                </a:extLst>
              </p:cNvPr>
              <p:cNvSpPr/>
              <p:nvPr/>
            </p:nvSpPr>
            <p:spPr>
              <a:xfrm>
                <a:off x="7761697" y="3715205"/>
                <a:ext cx="606371" cy="77441"/>
              </a:xfrm>
              <a:custGeom>
                <a:avLst/>
                <a:gdLst>
                  <a:gd name="connsiteX0" fmla="*/ 0 w 332047"/>
                  <a:gd name="connsiteY0" fmla="*/ 0 h 78128"/>
                  <a:gd name="connsiteX1" fmla="*/ 332047 w 332047"/>
                  <a:gd name="connsiteY1" fmla="*/ 0 h 78128"/>
                  <a:gd name="connsiteX2" fmla="*/ 332047 w 332047"/>
                  <a:gd name="connsiteY2" fmla="*/ 78129 h 78128"/>
                  <a:gd name="connsiteX3" fmla="*/ 0 w 332047"/>
                  <a:gd name="connsiteY3" fmla="*/ 78129 h 7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047" h="78128">
                    <a:moveTo>
                      <a:pt x="0" y="0"/>
                    </a:moveTo>
                    <a:lnTo>
                      <a:pt x="332047" y="0"/>
                    </a:lnTo>
                    <a:lnTo>
                      <a:pt x="332047" y="78129"/>
                    </a:lnTo>
                    <a:lnTo>
                      <a:pt x="0" y="78129"/>
                    </a:lnTo>
                    <a:close/>
                  </a:path>
                </a:pathLst>
              </a:custGeom>
              <a:grp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CB7E519-4F7C-4FF9-98D3-B8441E775790}"/>
                  </a:ext>
                </a:extLst>
              </p:cNvPr>
              <p:cNvSpPr/>
              <p:nvPr/>
            </p:nvSpPr>
            <p:spPr>
              <a:xfrm>
                <a:off x="7761697" y="3402690"/>
                <a:ext cx="606371" cy="77441"/>
              </a:xfrm>
              <a:custGeom>
                <a:avLst/>
                <a:gdLst>
                  <a:gd name="connsiteX0" fmla="*/ 0 w 332047"/>
                  <a:gd name="connsiteY0" fmla="*/ 0 h 78128"/>
                  <a:gd name="connsiteX1" fmla="*/ 332047 w 332047"/>
                  <a:gd name="connsiteY1" fmla="*/ 0 h 78128"/>
                  <a:gd name="connsiteX2" fmla="*/ 332047 w 332047"/>
                  <a:gd name="connsiteY2" fmla="*/ 78129 h 78128"/>
                  <a:gd name="connsiteX3" fmla="*/ 0 w 332047"/>
                  <a:gd name="connsiteY3" fmla="*/ 78129 h 7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2047" h="78128">
                    <a:moveTo>
                      <a:pt x="0" y="0"/>
                    </a:moveTo>
                    <a:lnTo>
                      <a:pt x="332047" y="0"/>
                    </a:lnTo>
                    <a:lnTo>
                      <a:pt x="332047" y="78129"/>
                    </a:lnTo>
                    <a:lnTo>
                      <a:pt x="0" y="78129"/>
                    </a:lnTo>
                    <a:close/>
                  </a:path>
                </a:pathLst>
              </a:custGeom>
              <a:grp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15BE0AF-04B2-4E7D-B4F6-9BA441637DAB}"/>
                  </a:ext>
                </a:extLst>
              </p:cNvPr>
              <p:cNvSpPr/>
              <p:nvPr/>
            </p:nvSpPr>
            <p:spPr>
              <a:xfrm>
                <a:off x="7351521" y="2679999"/>
                <a:ext cx="289076" cy="238292"/>
              </a:xfrm>
              <a:custGeom>
                <a:avLst/>
                <a:gdLst>
                  <a:gd name="connsiteX0" fmla="*/ 289076 w 289076"/>
                  <a:gd name="connsiteY0" fmla="*/ 54690 h 238292"/>
                  <a:gd name="connsiteX1" fmla="*/ 234386 w 289076"/>
                  <a:gd name="connsiteY1" fmla="*/ 0 h 238292"/>
                  <a:gd name="connsiteX2" fmla="*/ 105474 w 289076"/>
                  <a:gd name="connsiteY2" fmla="*/ 128912 h 238292"/>
                  <a:gd name="connsiteX3" fmla="*/ 54690 w 289076"/>
                  <a:gd name="connsiteY3" fmla="*/ 78129 h 238292"/>
                  <a:gd name="connsiteX4" fmla="*/ 0 w 289076"/>
                  <a:gd name="connsiteY4" fmla="*/ 132819 h 238292"/>
                  <a:gd name="connsiteX5" fmla="*/ 105474 w 289076"/>
                  <a:gd name="connsiteY5" fmla="*/ 238293 h 23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9076" h="238292">
                    <a:moveTo>
                      <a:pt x="289076" y="54690"/>
                    </a:moveTo>
                    <a:lnTo>
                      <a:pt x="234386" y="0"/>
                    </a:lnTo>
                    <a:lnTo>
                      <a:pt x="105474" y="128912"/>
                    </a:lnTo>
                    <a:lnTo>
                      <a:pt x="54690" y="78129"/>
                    </a:lnTo>
                    <a:lnTo>
                      <a:pt x="0" y="132819"/>
                    </a:lnTo>
                    <a:lnTo>
                      <a:pt x="105474" y="238293"/>
                    </a:lnTo>
                    <a:close/>
                  </a:path>
                </a:pathLst>
              </a:custGeom>
              <a:grp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C0405AC-D712-4354-928D-E9AC9D7109C5}"/>
                  </a:ext>
                </a:extLst>
              </p:cNvPr>
              <p:cNvSpPr/>
              <p:nvPr/>
            </p:nvSpPr>
            <p:spPr>
              <a:xfrm>
                <a:off x="7351521" y="2992514"/>
                <a:ext cx="289076" cy="238292"/>
              </a:xfrm>
              <a:custGeom>
                <a:avLst/>
                <a:gdLst>
                  <a:gd name="connsiteX0" fmla="*/ 289076 w 289076"/>
                  <a:gd name="connsiteY0" fmla="*/ 54690 h 238292"/>
                  <a:gd name="connsiteX1" fmla="*/ 234386 w 289076"/>
                  <a:gd name="connsiteY1" fmla="*/ 0 h 238292"/>
                  <a:gd name="connsiteX2" fmla="*/ 105474 w 289076"/>
                  <a:gd name="connsiteY2" fmla="*/ 128912 h 238292"/>
                  <a:gd name="connsiteX3" fmla="*/ 54690 w 289076"/>
                  <a:gd name="connsiteY3" fmla="*/ 78129 h 238292"/>
                  <a:gd name="connsiteX4" fmla="*/ 0 w 289076"/>
                  <a:gd name="connsiteY4" fmla="*/ 132819 h 238292"/>
                  <a:gd name="connsiteX5" fmla="*/ 105474 w 289076"/>
                  <a:gd name="connsiteY5" fmla="*/ 238293 h 23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9076" h="238292">
                    <a:moveTo>
                      <a:pt x="289076" y="54690"/>
                    </a:moveTo>
                    <a:lnTo>
                      <a:pt x="234386" y="0"/>
                    </a:lnTo>
                    <a:lnTo>
                      <a:pt x="105474" y="128912"/>
                    </a:lnTo>
                    <a:lnTo>
                      <a:pt x="54690" y="78129"/>
                    </a:lnTo>
                    <a:lnTo>
                      <a:pt x="0" y="132819"/>
                    </a:lnTo>
                    <a:lnTo>
                      <a:pt x="105474" y="238293"/>
                    </a:lnTo>
                    <a:close/>
                  </a:path>
                </a:pathLst>
              </a:custGeom>
              <a:grp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0B47F7D-F76B-4EF8-92E2-63259A2F3BC4}"/>
                  </a:ext>
                </a:extLst>
              </p:cNvPr>
              <p:cNvSpPr/>
              <p:nvPr/>
            </p:nvSpPr>
            <p:spPr>
              <a:xfrm>
                <a:off x="7351521" y="3305029"/>
                <a:ext cx="289076" cy="238292"/>
              </a:xfrm>
              <a:custGeom>
                <a:avLst/>
                <a:gdLst>
                  <a:gd name="connsiteX0" fmla="*/ 289076 w 289076"/>
                  <a:gd name="connsiteY0" fmla="*/ 54690 h 238292"/>
                  <a:gd name="connsiteX1" fmla="*/ 234386 w 289076"/>
                  <a:gd name="connsiteY1" fmla="*/ 0 h 238292"/>
                  <a:gd name="connsiteX2" fmla="*/ 105474 w 289076"/>
                  <a:gd name="connsiteY2" fmla="*/ 128912 h 238292"/>
                  <a:gd name="connsiteX3" fmla="*/ 54690 w 289076"/>
                  <a:gd name="connsiteY3" fmla="*/ 78129 h 238292"/>
                  <a:gd name="connsiteX4" fmla="*/ 0 w 289076"/>
                  <a:gd name="connsiteY4" fmla="*/ 132819 h 238292"/>
                  <a:gd name="connsiteX5" fmla="*/ 105474 w 289076"/>
                  <a:gd name="connsiteY5" fmla="*/ 238293 h 23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9076" h="238292">
                    <a:moveTo>
                      <a:pt x="289076" y="54690"/>
                    </a:moveTo>
                    <a:lnTo>
                      <a:pt x="234386" y="0"/>
                    </a:lnTo>
                    <a:lnTo>
                      <a:pt x="105474" y="128912"/>
                    </a:lnTo>
                    <a:lnTo>
                      <a:pt x="54690" y="78129"/>
                    </a:lnTo>
                    <a:lnTo>
                      <a:pt x="0" y="132819"/>
                    </a:lnTo>
                    <a:lnTo>
                      <a:pt x="105474" y="238293"/>
                    </a:lnTo>
                    <a:close/>
                  </a:path>
                </a:pathLst>
              </a:custGeom>
              <a:grp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4430971-EF5C-419A-B5A0-0B4CD949B353}"/>
                  </a:ext>
                </a:extLst>
              </p:cNvPr>
              <p:cNvSpPr/>
              <p:nvPr/>
            </p:nvSpPr>
            <p:spPr>
              <a:xfrm>
                <a:off x="7351521" y="3613637"/>
                <a:ext cx="289076" cy="238292"/>
              </a:xfrm>
              <a:custGeom>
                <a:avLst/>
                <a:gdLst>
                  <a:gd name="connsiteX0" fmla="*/ 289076 w 289076"/>
                  <a:gd name="connsiteY0" fmla="*/ 54690 h 238292"/>
                  <a:gd name="connsiteX1" fmla="*/ 234386 w 289076"/>
                  <a:gd name="connsiteY1" fmla="*/ 0 h 238292"/>
                  <a:gd name="connsiteX2" fmla="*/ 105474 w 289076"/>
                  <a:gd name="connsiteY2" fmla="*/ 128912 h 238292"/>
                  <a:gd name="connsiteX3" fmla="*/ 54690 w 289076"/>
                  <a:gd name="connsiteY3" fmla="*/ 78129 h 238292"/>
                  <a:gd name="connsiteX4" fmla="*/ 0 w 289076"/>
                  <a:gd name="connsiteY4" fmla="*/ 132819 h 238292"/>
                  <a:gd name="connsiteX5" fmla="*/ 105474 w 289076"/>
                  <a:gd name="connsiteY5" fmla="*/ 238293 h 23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9076" h="238292">
                    <a:moveTo>
                      <a:pt x="289076" y="54690"/>
                    </a:moveTo>
                    <a:lnTo>
                      <a:pt x="234386" y="0"/>
                    </a:lnTo>
                    <a:lnTo>
                      <a:pt x="105474" y="128912"/>
                    </a:lnTo>
                    <a:lnTo>
                      <a:pt x="54690" y="78129"/>
                    </a:lnTo>
                    <a:lnTo>
                      <a:pt x="0" y="132819"/>
                    </a:lnTo>
                    <a:lnTo>
                      <a:pt x="105474" y="238293"/>
                    </a:lnTo>
                    <a:close/>
                  </a:path>
                </a:pathLst>
              </a:custGeom>
              <a:grpFill/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</p:grpSp>
        <p:sp>
          <p:nvSpPr>
            <p:cNvPr id="42" name="Graphic 6" descr="Clipboard">
              <a:extLst>
                <a:ext uri="{FF2B5EF4-FFF2-40B4-BE49-F238E27FC236}">
                  <a16:creationId xmlns:a16="http://schemas.microsoft.com/office/drawing/2014/main" id="{259C1389-3B7D-4F26-93DF-1465B258DFF4}"/>
                </a:ext>
              </a:extLst>
            </p:cNvPr>
            <p:cNvSpPr/>
            <p:nvPr/>
          </p:nvSpPr>
          <p:spPr>
            <a:xfrm>
              <a:off x="4382814" y="3191585"/>
              <a:ext cx="1703340" cy="2197858"/>
            </a:xfrm>
            <a:custGeom>
              <a:avLst/>
              <a:gdLst>
                <a:gd name="connsiteX0" fmla="*/ 1538501 w 1703340"/>
                <a:gd name="connsiteY0" fmla="*/ 2033019 h 2197858"/>
                <a:gd name="connsiteX1" fmla="*/ 164839 w 1703340"/>
                <a:gd name="connsiteY1" fmla="*/ 2033019 h 2197858"/>
                <a:gd name="connsiteX2" fmla="*/ 164839 w 1703340"/>
                <a:gd name="connsiteY2" fmla="*/ 329679 h 2197858"/>
                <a:gd name="connsiteX3" fmla="*/ 467045 w 1703340"/>
                <a:gd name="connsiteY3" fmla="*/ 329679 h 2197858"/>
                <a:gd name="connsiteX4" fmla="*/ 467045 w 1703340"/>
                <a:gd name="connsiteY4" fmla="*/ 494518 h 2197858"/>
                <a:gd name="connsiteX5" fmla="*/ 1236295 w 1703340"/>
                <a:gd name="connsiteY5" fmla="*/ 494518 h 2197858"/>
                <a:gd name="connsiteX6" fmla="*/ 1236295 w 1703340"/>
                <a:gd name="connsiteY6" fmla="*/ 329679 h 2197858"/>
                <a:gd name="connsiteX7" fmla="*/ 1538501 w 1703340"/>
                <a:gd name="connsiteY7" fmla="*/ 329679 h 2197858"/>
                <a:gd name="connsiteX8" fmla="*/ 1538501 w 1703340"/>
                <a:gd name="connsiteY8" fmla="*/ 2033019 h 2197858"/>
                <a:gd name="connsiteX9" fmla="*/ 851670 w 1703340"/>
                <a:gd name="connsiteY9" fmla="*/ 109893 h 2197858"/>
                <a:gd name="connsiteX10" fmla="*/ 934090 w 1703340"/>
                <a:gd name="connsiteY10" fmla="*/ 192313 h 2197858"/>
                <a:gd name="connsiteX11" fmla="*/ 851670 w 1703340"/>
                <a:gd name="connsiteY11" fmla="*/ 274732 h 2197858"/>
                <a:gd name="connsiteX12" fmla="*/ 769250 w 1703340"/>
                <a:gd name="connsiteY12" fmla="*/ 192313 h 2197858"/>
                <a:gd name="connsiteX13" fmla="*/ 793976 w 1703340"/>
                <a:gd name="connsiteY13" fmla="*/ 134619 h 2197858"/>
                <a:gd name="connsiteX14" fmla="*/ 851670 w 1703340"/>
                <a:gd name="connsiteY14" fmla="*/ 109893 h 2197858"/>
                <a:gd name="connsiteX15" fmla="*/ 1593447 w 1703340"/>
                <a:gd name="connsiteY15" fmla="*/ 164839 h 2197858"/>
                <a:gd name="connsiteX16" fmla="*/ 1126402 w 1703340"/>
                <a:gd name="connsiteY16" fmla="*/ 164839 h 2197858"/>
                <a:gd name="connsiteX17" fmla="*/ 1126402 w 1703340"/>
                <a:gd name="connsiteY17" fmla="*/ 109893 h 2197858"/>
                <a:gd name="connsiteX18" fmla="*/ 1016510 w 1703340"/>
                <a:gd name="connsiteY18" fmla="*/ 0 h 2197858"/>
                <a:gd name="connsiteX19" fmla="*/ 686831 w 1703340"/>
                <a:gd name="connsiteY19" fmla="*/ 0 h 2197858"/>
                <a:gd name="connsiteX20" fmla="*/ 576938 w 1703340"/>
                <a:gd name="connsiteY20" fmla="*/ 109893 h 2197858"/>
                <a:gd name="connsiteX21" fmla="*/ 576938 w 1703340"/>
                <a:gd name="connsiteY21" fmla="*/ 164839 h 2197858"/>
                <a:gd name="connsiteX22" fmla="*/ 109893 w 1703340"/>
                <a:gd name="connsiteY22" fmla="*/ 164839 h 2197858"/>
                <a:gd name="connsiteX23" fmla="*/ 0 w 1703340"/>
                <a:gd name="connsiteY23" fmla="*/ 274732 h 2197858"/>
                <a:gd name="connsiteX24" fmla="*/ 0 w 1703340"/>
                <a:gd name="connsiteY24" fmla="*/ 2087965 h 2197858"/>
                <a:gd name="connsiteX25" fmla="*/ 109893 w 1703340"/>
                <a:gd name="connsiteY25" fmla="*/ 2197858 h 2197858"/>
                <a:gd name="connsiteX26" fmla="*/ 1593447 w 1703340"/>
                <a:gd name="connsiteY26" fmla="*/ 2197858 h 2197858"/>
                <a:gd name="connsiteX27" fmla="*/ 1703340 w 1703340"/>
                <a:gd name="connsiteY27" fmla="*/ 2087965 h 2197858"/>
                <a:gd name="connsiteX28" fmla="*/ 1703340 w 1703340"/>
                <a:gd name="connsiteY28" fmla="*/ 274732 h 2197858"/>
                <a:gd name="connsiteX29" fmla="*/ 1593447 w 1703340"/>
                <a:gd name="connsiteY29" fmla="*/ 164839 h 2197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03340" h="2197858">
                  <a:moveTo>
                    <a:pt x="1538501" y="2033019"/>
                  </a:moveTo>
                  <a:lnTo>
                    <a:pt x="164839" y="2033019"/>
                  </a:lnTo>
                  <a:lnTo>
                    <a:pt x="164839" y="329679"/>
                  </a:lnTo>
                  <a:lnTo>
                    <a:pt x="467045" y="329679"/>
                  </a:lnTo>
                  <a:lnTo>
                    <a:pt x="467045" y="494518"/>
                  </a:lnTo>
                  <a:lnTo>
                    <a:pt x="1236295" y="494518"/>
                  </a:lnTo>
                  <a:lnTo>
                    <a:pt x="1236295" y="329679"/>
                  </a:lnTo>
                  <a:lnTo>
                    <a:pt x="1538501" y="329679"/>
                  </a:lnTo>
                  <a:lnTo>
                    <a:pt x="1538501" y="2033019"/>
                  </a:lnTo>
                  <a:close/>
                  <a:moveTo>
                    <a:pt x="851670" y="109893"/>
                  </a:moveTo>
                  <a:cubicBezTo>
                    <a:pt x="898375" y="109893"/>
                    <a:pt x="934090" y="145608"/>
                    <a:pt x="934090" y="192313"/>
                  </a:cubicBezTo>
                  <a:cubicBezTo>
                    <a:pt x="934090" y="239017"/>
                    <a:pt x="898375" y="274732"/>
                    <a:pt x="851670" y="274732"/>
                  </a:cubicBezTo>
                  <a:cubicBezTo>
                    <a:pt x="804966" y="274732"/>
                    <a:pt x="769250" y="239017"/>
                    <a:pt x="769250" y="192313"/>
                  </a:cubicBezTo>
                  <a:cubicBezTo>
                    <a:pt x="769250" y="170334"/>
                    <a:pt x="777492" y="148355"/>
                    <a:pt x="793976" y="134619"/>
                  </a:cubicBezTo>
                  <a:cubicBezTo>
                    <a:pt x="807713" y="118135"/>
                    <a:pt x="829692" y="109893"/>
                    <a:pt x="851670" y="109893"/>
                  </a:cubicBezTo>
                  <a:close/>
                  <a:moveTo>
                    <a:pt x="1593447" y="164839"/>
                  </a:moveTo>
                  <a:lnTo>
                    <a:pt x="1126402" y="164839"/>
                  </a:lnTo>
                  <a:lnTo>
                    <a:pt x="1126402" y="109893"/>
                  </a:lnTo>
                  <a:cubicBezTo>
                    <a:pt x="1126402" y="49452"/>
                    <a:pt x="1076951" y="0"/>
                    <a:pt x="1016510" y="0"/>
                  </a:cubicBezTo>
                  <a:lnTo>
                    <a:pt x="686831" y="0"/>
                  </a:lnTo>
                  <a:cubicBezTo>
                    <a:pt x="626390" y="0"/>
                    <a:pt x="576938" y="49452"/>
                    <a:pt x="576938" y="109893"/>
                  </a:cubicBezTo>
                  <a:lnTo>
                    <a:pt x="576938" y="164839"/>
                  </a:lnTo>
                  <a:lnTo>
                    <a:pt x="109893" y="164839"/>
                  </a:lnTo>
                  <a:cubicBezTo>
                    <a:pt x="49452" y="164839"/>
                    <a:pt x="0" y="214291"/>
                    <a:pt x="0" y="274732"/>
                  </a:cubicBezTo>
                  <a:lnTo>
                    <a:pt x="0" y="2087965"/>
                  </a:lnTo>
                  <a:cubicBezTo>
                    <a:pt x="0" y="2148407"/>
                    <a:pt x="49452" y="2197858"/>
                    <a:pt x="109893" y="2197858"/>
                  </a:cubicBezTo>
                  <a:lnTo>
                    <a:pt x="1593447" y="2197858"/>
                  </a:lnTo>
                  <a:cubicBezTo>
                    <a:pt x="1653888" y="2197858"/>
                    <a:pt x="1703340" y="2148407"/>
                    <a:pt x="1703340" y="2087965"/>
                  </a:cubicBezTo>
                  <a:lnTo>
                    <a:pt x="1703340" y="274732"/>
                  </a:lnTo>
                  <a:cubicBezTo>
                    <a:pt x="1703340" y="214291"/>
                    <a:pt x="1653888" y="164839"/>
                    <a:pt x="1593447" y="164839"/>
                  </a:cubicBezTo>
                  <a:close/>
                </a:path>
              </a:pathLst>
            </a:custGeom>
            <a:grpFill/>
            <a:ln w="27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265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8B951AE-A9B3-4EA9-9C80-84D9A0177E40}"/>
              </a:ext>
            </a:extLst>
          </p:cNvPr>
          <p:cNvSpPr/>
          <p:nvPr/>
        </p:nvSpPr>
        <p:spPr>
          <a:xfrm>
            <a:off x="0" y="0"/>
            <a:ext cx="3653282" cy="60660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2FB0F-01D8-42AC-832D-A3F490AE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6" y="3056400"/>
            <a:ext cx="2341728" cy="7017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C38A27-C52E-404C-B3F0-DC8A4637681A}"/>
              </a:ext>
            </a:extLst>
          </p:cNvPr>
          <p:cNvSpPr/>
          <p:nvPr/>
        </p:nvSpPr>
        <p:spPr>
          <a:xfrm>
            <a:off x="4413049" y="593199"/>
            <a:ext cx="3653282" cy="2776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Global Services Mission and Vision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Customer Excellence Vision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Arial" pitchFamily="34" charset="0"/>
                <a:ea typeface="MS PGothic" pitchFamily="34" charset="-128"/>
              </a:rPr>
              <a:t>Stellar Performance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Arial" pitchFamily="34" charset="0"/>
                <a:ea typeface="MS PGothic" pitchFamily="34" charset="-128"/>
              </a:rPr>
              <a:t>Positive Language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FCA78-0CDE-4D2A-9186-2D40D42D0B12}"/>
              </a:ext>
            </a:extLst>
          </p:cNvPr>
          <p:cNvSpPr/>
          <p:nvPr/>
        </p:nvSpPr>
        <p:spPr>
          <a:xfrm>
            <a:off x="8328099" y="1147197"/>
            <a:ext cx="3178629" cy="2222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Arial" pitchFamily="34" charset="0"/>
                <a:ea typeface="MS PGothic" pitchFamily="34" charset="-128"/>
              </a:rPr>
              <a:t>Personality Flexing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Arial" pitchFamily="34" charset="0"/>
                <a:ea typeface="MS PGothic" pitchFamily="34" charset="-128"/>
              </a:rPr>
              <a:t>Empathy and Rapport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Arial" pitchFamily="34" charset="0"/>
                <a:ea typeface="MS PGothic" pitchFamily="34" charset="-128"/>
              </a:rPr>
              <a:t>Role Play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Arial" pitchFamily="34" charset="0"/>
                <a:ea typeface="MS PGothic" pitchFamily="34" charset="-128"/>
              </a:rPr>
              <a:t>Goals and Commitment</a:t>
            </a:r>
          </a:p>
        </p:txBody>
      </p:sp>
      <p:pic>
        <p:nvPicPr>
          <p:cNvPr id="60" name="Graphic 59" descr="Lightbulb and gear">
            <a:extLst>
              <a:ext uri="{FF2B5EF4-FFF2-40B4-BE49-F238E27FC236}">
                <a16:creationId xmlns:a16="http://schemas.microsoft.com/office/drawing/2014/main" id="{B9B091D1-5158-408B-A2EF-4273A8E66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216" y="1699200"/>
            <a:ext cx="1408953" cy="14089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053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owchart: Data 37">
            <a:extLst>
              <a:ext uri="{FF2B5EF4-FFF2-40B4-BE49-F238E27FC236}">
                <a16:creationId xmlns:a16="http://schemas.microsoft.com/office/drawing/2014/main" id="{0B030F9E-4001-4833-A1F4-5E10AB4C0954}"/>
              </a:ext>
            </a:extLst>
          </p:cNvPr>
          <p:cNvSpPr/>
          <p:nvPr/>
        </p:nvSpPr>
        <p:spPr>
          <a:xfrm>
            <a:off x="4328709" y="626002"/>
            <a:ext cx="3008843" cy="683026"/>
          </a:xfrm>
          <a:prstGeom prst="flowChartInputOutpu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8C1968-BE7D-4488-9C2F-D14EC253BF7C}"/>
              </a:ext>
            </a:extLst>
          </p:cNvPr>
          <p:cNvSpPr/>
          <p:nvPr/>
        </p:nvSpPr>
        <p:spPr>
          <a:xfrm>
            <a:off x="0" y="0"/>
            <a:ext cx="3653282" cy="60660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54361F-B960-4E5D-A5A8-A39AA148D726}"/>
              </a:ext>
            </a:extLst>
          </p:cNvPr>
          <p:cNvSpPr txBox="1">
            <a:spLocks/>
          </p:cNvSpPr>
          <p:nvPr/>
        </p:nvSpPr>
        <p:spPr>
          <a:xfrm>
            <a:off x="342617" y="1768039"/>
            <a:ext cx="3084907" cy="25299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Mission and Vision of Global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36E2FB-66DF-4555-BFAD-7C35318C69C3}"/>
              </a:ext>
            </a:extLst>
          </p:cNvPr>
          <p:cNvGrpSpPr/>
          <p:nvPr/>
        </p:nvGrpSpPr>
        <p:grpSpPr>
          <a:xfrm>
            <a:off x="4066509" y="472083"/>
            <a:ext cx="990864" cy="990864"/>
            <a:chOff x="4603074" y="513479"/>
            <a:chExt cx="1588851" cy="158885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2DB18D-1AE9-488C-AC98-5D6BD2456014}"/>
                </a:ext>
              </a:extLst>
            </p:cNvPr>
            <p:cNvSpPr/>
            <p:nvPr/>
          </p:nvSpPr>
          <p:spPr>
            <a:xfrm>
              <a:off x="4603074" y="513479"/>
              <a:ext cx="1588851" cy="158885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17" name="Graphic 16" descr="Lightbulb and pencil">
              <a:extLst>
                <a:ext uri="{FF2B5EF4-FFF2-40B4-BE49-F238E27FC236}">
                  <a16:creationId xmlns:a16="http://schemas.microsoft.com/office/drawing/2014/main" id="{1D7CD346-99A4-4DDC-9587-EA5C131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49883" y="760288"/>
              <a:ext cx="1095233" cy="1095233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1B08266-99E9-43DB-B3DE-BE8F48A758EA}"/>
              </a:ext>
            </a:extLst>
          </p:cNvPr>
          <p:cNvSpPr/>
          <p:nvPr/>
        </p:nvSpPr>
        <p:spPr>
          <a:xfrm>
            <a:off x="5172501" y="1460962"/>
            <a:ext cx="6373506" cy="1249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71478">
              <a:spcBef>
                <a:spcPts val="1125"/>
              </a:spcBef>
              <a:buClr>
                <a:srgbClr val="595959"/>
              </a:buClr>
            </a:pPr>
            <a:r>
              <a:rPr lang="en-US" b="1" kern="0" dirty="0">
                <a:latin typeface="Arial" panose="020B0604020202020204" pitchFamily="34" charset="0"/>
                <a:cs typeface="Arial" panose="020B0604020202020204" pitchFamily="34" charset="0"/>
              </a:rPr>
              <a:t>Why do we exist?</a:t>
            </a:r>
          </a:p>
          <a:p>
            <a:pPr defTabSz="571478">
              <a:spcBef>
                <a:spcPts val="1125"/>
              </a:spcBef>
              <a:buClr>
                <a:srgbClr val="595959"/>
              </a:buClr>
            </a:pPr>
            <a: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  <a:t>Our vision is to be </a:t>
            </a:r>
            <a:r>
              <a:rPr lang="en-US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trusted business partners </a:t>
            </a:r>
            <a: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  <a:t>who deliver increasing value by creating and sustaining globally standard</a:t>
            </a:r>
            <a:r>
              <a:rPr lang="en-US" sz="1600" i="1" kern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world-class services </a:t>
            </a:r>
            <a: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  <a:t>that enable the power of Johnson &amp; Johnson.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032A8E-7952-4232-B71D-ACC5569BC944}"/>
              </a:ext>
            </a:extLst>
          </p:cNvPr>
          <p:cNvSpPr/>
          <p:nvPr/>
        </p:nvSpPr>
        <p:spPr>
          <a:xfrm>
            <a:off x="5172501" y="70590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  <a:endParaRPr lang="en-PH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lowchart: Data 38">
            <a:extLst>
              <a:ext uri="{FF2B5EF4-FFF2-40B4-BE49-F238E27FC236}">
                <a16:creationId xmlns:a16="http://schemas.microsoft.com/office/drawing/2014/main" id="{770A83DF-15E9-42D5-8EBE-308E4F399396}"/>
              </a:ext>
            </a:extLst>
          </p:cNvPr>
          <p:cNvSpPr/>
          <p:nvPr/>
        </p:nvSpPr>
        <p:spPr>
          <a:xfrm>
            <a:off x="4328709" y="3084518"/>
            <a:ext cx="3008843" cy="683026"/>
          </a:xfrm>
          <a:prstGeom prst="flowChartInputOutpu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1C1487-11B0-4BAD-9C99-160326A446D5}"/>
              </a:ext>
            </a:extLst>
          </p:cNvPr>
          <p:cNvSpPr/>
          <p:nvPr/>
        </p:nvSpPr>
        <p:spPr>
          <a:xfrm>
            <a:off x="4066509" y="2930599"/>
            <a:ext cx="990864" cy="990864"/>
          </a:xfrm>
          <a:prstGeom prst="ellipse">
            <a:avLst/>
          </a:prstGeom>
          <a:solidFill>
            <a:schemeClr val="bg1"/>
          </a:solidFill>
          <a:ln w="57150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42" name="Graphic 41" descr="Bullseye">
            <a:extLst>
              <a:ext uri="{FF2B5EF4-FFF2-40B4-BE49-F238E27FC236}">
                <a16:creationId xmlns:a16="http://schemas.microsoft.com/office/drawing/2014/main" id="{2995BBA8-5401-4EB4-9DE2-9FE19A0C6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3806" y="3050865"/>
            <a:ext cx="756269" cy="75626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7FCAFE7-139F-4593-A1E2-23B661940ABD}"/>
              </a:ext>
            </a:extLst>
          </p:cNvPr>
          <p:cNvSpPr/>
          <p:nvPr/>
        </p:nvSpPr>
        <p:spPr>
          <a:xfrm>
            <a:off x="5172502" y="3919478"/>
            <a:ext cx="6448008" cy="1895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71478">
              <a:spcBef>
                <a:spcPts val="1125"/>
              </a:spcBef>
              <a:buClr>
                <a:srgbClr val="595959"/>
              </a:buClr>
            </a:pPr>
            <a:r>
              <a:rPr lang="en-US" b="1" kern="0" dirty="0">
                <a:latin typeface="Arial" panose="020B0604020202020204" pitchFamily="34" charset="0"/>
                <a:cs typeface="Arial" panose="020B0604020202020204" pitchFamily="34" charset="0"/>
              </a:rPr>
              <a:t>What do we want to accomplish?</a:t>
            </a:r>
          </a:p>
          <a:p>
            <a:pPr defTabSz="571478">
              <a:spcBef>
                <a:spcPts val="1125"/>
              </a:spcBef>
              <a:buClr>
                <a:srgbClr val="595959"/>
              </a:buClr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Our mission is to provide services in support of Johnson &amp; Johnson businesses that are </a:t>
            </a:r>
            <a:r>
              <a:rPr lang="en-US" b="1" kern="0" dirty="0">
                <a:latin typeface="Arial" panose="020B0604020202020204" pitchFamily="34" charset="0"/>
                <a:cs typeface="Arial" panose="020B0604020202020204" pitchFamily="34" charset="0"/>
              </a:rPr>
              <a:t>recognized for delivering value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through innovative and cost effective solutions.</a:t>
            </a:r>
            <a:b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We aim to transform and continuously improve the business and employee experience.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A6E72F6-1383-46D3-823E-352B9D7759C5}"/>
              </a:ext>
            </a:extLst>
          </p:cNvPr>
          <p:cNvSpPr/>
          <p:nvPr/>
        </p:nvSpPr>
        <p:spPr>
          <a:xfrm>
            <a:off x="5172501" y="3164421"/>
            <a:ext cx="1523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240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2D0BBE-2016-410D-8363-48B3D935A172}"/>
              </a:ext>
            </a:extLst>
          </p:cNvPr>
          <p:cNvSpPr/>
          <p:nvPr/>
        </p:nvSpPr>
        <p:spPr>
          <a:xfrm>
            <a:off x="-1" y="313896"/>
            <a:ext cx="12192001" cy="1155657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65E44-CB9B-47E9-A3E2-43F5A23CCB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0" t="7499" r="22732" b="23032"/>
          <a:stretch/>
        </p:blipFill>
        <p:spPr>
          <a:xfrm>
            <a:off x="7532914" y="0"/>
            <a:ext cx="4659087" cy="606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FBB738-B9E5-4A24-A704-F60089FB695A}"/>
              </a:ext>
            </a:extLst>
          </p:cNvPr>
          <p:cNvSpPr txBox="1">
            <a:spLocks/>
          </p:cNvSpPr>
          <p:nvPr/>
        </p:nvSpPr>
        <p:spPr>
          <a:xfrm>
            <a:off x="374176" y="402361"/>
            <a:ext cx="5767316" cy="9787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Customer Excellence Vision and Credo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94A136-0EEA-417C-8C58-ACFB1FF6D852}"/>
              </a:ext>
            </a:extLst>
          </p:cNvPr>
          <p:cNvSpPr txBox="1">
            <a:spLocks/>
          </p:cNvSpPr>
          <p:nvPr/>
        </p:nvSpPr>
        <p:spPr>
          <a:xfrm>
            <a:off x="374177" y="1738238"/>
            <a:ext cx="7042624" cy="249086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Strengthen employee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connections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through a more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personalized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approach.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“We are responsible to our employees, the men and women who work with us throughout the world.”</a:t>
            </a:r>
            <a:br>
              <a:rPr lang="en-US" sz="1800" dirty="0"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“Everyone must be considered as an individual.”</a:t>
            </a:r>
            <a:r>
              <a:rPr lang="en-US" sz="1800" b="1" dirty="0"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 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13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4724CB-08FE-494E-8727-2DA25662132B}"/>
              </a:ext>
            </a:extLst>
          </p:cNvPr>
          <p:cNvSpPr/>
          <p:nvPr/>
        </p:nvSpPr>
        <p:spPr>
          <a:xfrm>
            <a:off x="-1" y="313898"/>
            <a:ext cx="12192001" cy="872671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970B18-96AA-474E-80FE-69672DB78655}"/>
              </a:ext>
            </a:extLst>
          </p:cNvPr>
          <p:cNvSpPr txBox="1">
            <a:spLocks/>
          </p:cNvSpPr>
          <p:nvPr/>
        </p:nvSpPr>
        <p:spPr>
          <a:xfrm>
            <a:off x="374176" y="489600"/>
            <a:ext cx="627336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New Opening &amp; Closing Spiels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13D161-A257-4ADA-967A-5F738484569E}"/>
              </a:ext>
            </a:extLst>
          </p:cNvPr>
          <p:cNvGrpSpPr/>
          <p:nvPr/>
        </p:nvGrpSpPr>
        <p:grpSpPr>
          <a:xfrm>
            <a:off x="754788" y="1499507"/>
            <a:ext cx="4964400" cy="4282621"/>
            <a:chOff x="856343" y="1375229"/>
            <a:chExt cx="4964400" cy="4282621"/>
          </a:xfrm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72F8B0B2-96AF-4138-9E91-6CD9F09661BB}"/>
                </a:ext>
              </a:extLst>
            </p:cNvPr>
            <p:cNvSpPr/>
            <p:nvPr/>
          </p:nvSpPr>
          <p:spPr>
            <a:xfrm>
              <a:off x="856343" y="1375229"/>
              <a:ext cx="4964400" cy="872671"/>
            </a:xfrm>
            <a:prstGeom prst="round2SameRect">
              <a:avLst>
                <a:gd name="adj1" fmla="val 33992"/>
                <a:gd name="adj2" fmla="val 0"/>
              </a:avLst>
            </a:prstGeom>
            <a:solidFill>
              <a:srgbClr val="D8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829DFE-227C-4492-A5A8-21D6AC63E987}"/>
                </a:ext>
              </a:extLst>
            </p:cNvPr>
            <p:cNvSpPr/>
            <p:nvPr/>
          </p:nvSpPr>
          <p:spPr>
            <a:xfrm>
              <a:off x="856343" y="2247900"/>
              <a:ext cx="4964400" cy="340995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E43839-33DE-4A28-9F3F-C52BEA09DC6E}"/>
                </a:ext>
              </a:extLst>
            </p:cNvPr>
            <p:cNvSpPr/>
            <p:nvPr/>
          </p:nvSpPr>
          <p:spPr>
            <a:xfrm>
              <a:off x="2757294" y="1549955"/>
              <a:ext cx="11624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THEN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A224EFB-07BA-4423-ADC2-E19C41CB7130}"/>
                </a:ext>
              </a:extLst>
            </p:cNvPr>
            <p:cNvSpPr/>
            <p:nvPr/>
          </p:nvSpPr>
          <p:spPr>
            <a:xfrm>
              <a:off x="1103343" y="2512131"/>
              <a:ext cx="447040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Thank you for calling Global Services, my name is </a:t>
              </a:r>
              <a:r>
                <a:rPr lang="en-US" sz="20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Mafe</a:t>
              </a:r>
              <a:r>
                <a:rPr 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. Am I talking to Peter Borromeo?</a:t>
              </a:r>
            </a:p>
            <a:p>
              <a:endPara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 for calling Global Services. Bye now!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885573-85D0-4AA9-A485-0BF3DF7173E5}"/>
              </a:ext>
            </a:extLst>
          </p:cNvPr>
          <p:cNvGrpSpPr/>
          <p:nvPr/>
        </p:nvGrpSpPr>
        <p:grpSpPr>
          <a:xfrm>
            <a:off x="6473976" y="1499507"/>
            <a:ext cx="4963235" cy="4282621"/>
            <a:chOff x="6482687" y="1375229"/>
            <a:chExt cx="4963235" cy="428262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DF6F62-F2E2-457C-99A7-6E6191871011}"/>
                </a:ext>
              </a:extLst>
            </p:cNvPr>
            <p:cNvSpPr/>
            <p:nvPr/>
          </p:nvSpPr>
          <p:spPr>
            <a:xfrm>
              <a:off x="6482687" y="2247900"/>
              <a:ext cx="4963235" cy="340995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ABAE5859-8B63-4175-8C23-A775C3186ADB}"/>
                </a:ext>
              </a:extLst>
            </p:cNvPr>
            <p:cNvSpPr/>
            <p:nvPr/>
          </p:nvSpPr>
          <p:spPr>
            <a:xfrm>
              <a:off x="6482687" y="1375229"/>
              <a:ext cx="4963235" cy="872671"/>
            </a:xfrm>
            <a:prstGeom prst="round2SameRect">
              <a:avLst>
                <a:gd name="adj1" fmla="val 33992"/>
                <a:gd name="adj2" fmla="val 0"/>
              </a:avLst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8F7324-B365-4E4F-A2B3-048335C07CBA}"/>
                </a:ext>
              </a:extLst>
            </p:cNvPr>
            <p:cNvSpPr/>
            <p:nvPr/>
          </p:nvSpPr>
          <p:spPr>
            <a:xfrm>
              <a:off x="8433550" y="1549955"/>
              <a:ext cx="10615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NOW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AC1A4B-8368-4165-9447-74AB59E19D65}"/>
                </a:ext>
              </a:extLst>
            </p:cNvPr>
            <p:cNvSpPr/>
            <p:nvPr/>
          </p:nvSpPr>
          <p:spPr>
            <a:xfrm>
              <a:off x="6729104" y="2512131"/>
              <a:ext cx="44704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Hi, 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Peter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. I am </a:t>
              </a:r>
              <a:r>
                <a:rPr lang="en-US" sz="20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Mafe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. Thank you for calling 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Johnson &amp; Johnson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. How may I help you today?</a:t>
              </a:r>
            </a:p>
            <a:p>
              <a:endPara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endParaRPr>
            </a:p>
            <a:p>
              <a:endPara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endParaRPr>
            </a:p>
            <a:p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Thank you for calling the 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Employee Experience Center, Peter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. it was a pleasure assisting / supporting you. Enjoy the rest of your day!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1378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D20BC8-1841-4269-86C3-F25F8B1522BF}"/>
              </a:ext>
            </a:extLst>
          </p:cNvPr>
          <p:cNvSpPr/>
          <p:nvPr/>
        </p:nvSpPr>
        <p:spPr>
          <a:xfrm>
            <a:off x="0" y="0"/>
            <a:ext cx="6762750" cy="60660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A9A873-902B-491E-8CBE-974D379E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41" y="2001345"/>
            <a:ext cx="5146675" cy="2063311"/>
          </a:xfrm>
        </p:spPr>
        <p:txBody>
          <a:bodyPr/>
          <a:lstStyle/>
          <a:p>
            <a:pPr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125" dirty="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What Does Stellar</a:t>
            </a:r>
            <a:br>
              <a:rPr lang="en-US" sz="4125" dirty="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</a:br>
            <a:r>
              <a:rPr lang="en-US" sz="4125" dirty="0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Look Like?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EE1E4-F1DC-4E64-97C7-762D4B301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303" r="11699" b="4441"/>
          <a:stretch/>
        </p:blipFill>
        <p:spPr>
          <a:xfrm>
            <a:off x="6756960" y="1"/>
            <a:ext cx="5435040" cy="60659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645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40AAC68-3A86-4A0E-8E3A-EA8723552E63}"/>
              </a:ext>
            </a:extLst>
          </p:cNvPr>
          <p:cNvSpPr/>
          <p:nvPr/>
        </p:nvSpPr>
        <p:spPr>
          <a:xfrm>
            <a:off x="-1" y="313898"/>
            <a:ext cx="12192001" cy="872671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BEC7D5-2EAA-437B-A466-17610E505C0C}"/>
              </a:ext>
            </a:extLst>
          </p:cNvPr>
          <p:cNvSpPr txBox="1">
            <a:spLocks/>
          </p:cNvSpPr>
          <p:nvPr/>
        </p:nvSpPr>
        <p:spPr>
          <a:xfrm>
            <a:off x="374176" y="313897"/>
            <a:ext cx="5767316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What is Stellar?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D664C-D126-4F43-B601-A8428A77C752}"/>
              </a:ext>
            </a:extLst>
          </p:cNvPr>
          <p:cNvSpPr/>
          <p:nvPr/>
        </p:nvSpPr>
        <p:spPr>
          <a:xfrm>
            <a:off x="374176" y="799167"/>
            <a:ext cx="3826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Referenced from the QA Guidelines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4AA214-BC2D-461E-8252-70F6A3CF76CD}"/>
              </a:ext>
            </a:extLst>
          </p:cNvPr>
          <p:cNvSpPr/>
          <p:nvPr/>
        </p:nvSpPr>
        <p:spPr>
          <a:xfrm>
            <a:off x="435065" y="2236397"/>
            <a:ext cx="3675600" cy="342720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09FA1B-8A25-4F31-A6DC-FD7E3FD034B0}"/>
              </a:ext>
            </a:extLst>
          </p:cNvPr>
          <p:cNvSpPr/>
          <p:nvPr/>
        </p:nvSpPr>
        <p:spPr>
          <a:xfrm>
            <a:off x="490866" y="2320202"/>
            <a:ext cx="3563999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33336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Diagnose issue effectively through probing and active listening</a:t>
            </a:r>
          </a:p>
          <a:p>
            <a:pPr marL="285750" lvl="1" indent="-285750" defTabSz="33336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defTabSz="33336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Anticipate next related issue (foresight), educate on all possible options, and follow through on expectations set</a:t>
            </a:r>
          </a:p>
          <a:p>
            <a:pPr marL="285750" lvl="1" indent="-285750" defTabSz="33336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 defTabSz="33336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Provide complete and accurate resolution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451DA7-4A60-4532-964C-D27019472B8F}"/>
              </a:ext>
            </a:extLst>
          </p:cNvPr>
          <p:cNvGrpSpPr/>
          <p:nvPr/>
        </p:nvGrpSpPr>
        <p:grpSpPr>
          <a:xfrm>
            <a:off x="4231128" y="1334698"/>
            <a:ext cx="3675600" cy="4572615"/>
            <a:chOff x="4185732" y="1737095"/>
            <a:chExt cx="3675600" cy="457261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37D1DA-4BBF-4D04-8D6F-87A42D72C961}"/>
                </a:ext>
              </a:extLst>
            </p:cNvPr>
            <p:cNvSpPr/>
            <p:nvPr/>
          </p:nvSpPr>
          <p:spPr>
            <a:xfrm>
              <a:off x="4185732" y="2638794"/>
              <a:ext cx="3675600" cy="3670916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AE61EE-F6A1-4F0A-A54D-55A551F78070}"/>
                </a:ext>
              </a:extLst>
            </p:cNvPr>
            <p:cNvSpPr/>
            <p:nvPr/>
          </p:nvSpPr>
          <p:spPr>
            <a:xfrm>
              <a:off x="4185732" y="1737095"/>
              <a:ext cx="3675600" cy="9017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884F31-2E40-41F6-B1D1-1BAB3043F014}"/>
                </a:ext>
              </a:extLst>
            </p:cNvPr>
            <p:cNvSpPr/>
            <p:nvPr/>
          </p:nvSpPr>
          <p:spPr>
            <a:xfrm>
              <a:off x="4794670" y="1957113"/>
              <a:ext cx="24577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 Skills</a:t>
              </a:r>
            </a:p>
          </p:txBody>
        </p:sp>
        <p:sp>
          <p:nvSpPr>
            <p:cNvPr id="24" name="Content Placeholder 18">
              <a:extLst>
                <a:ext uri="{FF2B5EF4-FFF2-40B4-BE49-F238E27FC236}">
                  <a16:creationId xmlns:a16="http://schemas.microsoft.com/office/drawing/2014/main" id="{61DC9708-82ED-4611-A42B-BF7BEC970279}"/>
                </a:ext>
              </a:extLst>
            </p:cNvPr>
            <p:cNvSpPr txBox="1">
              <a:spLocks/>
            </p:cNvSpPr>
            <p:nvPr/>
          </p:nvSpPr>
          <p:spPr>
            <a:xfrm>
              <a:off x="4249131" y="2722600"/>
              <a:ext cx="3548803" cy="2583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1" indent="-285750" defTabSz="333362"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Highly effective and clear, professional communication</a:t>
              </a:r>
            </a:p>
            <a:p>
              <a:pPr marL="0" lvl="1" indent="0" defTabSz="333362"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None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 defTabSz="333362"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Be confident and explain with conviction while keeping integrity throughout the interaction</a:t>
              </a:r>
            </a:p>
            <a:p>
              <a:pPr marL="0" lvl="1" indent="0" defTabSz="333362"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None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 defTabSz="333362"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Communicate information in a way that diffuses negative customer reactions (positive scripting)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FBD8EF-8649-46CA-A05B-B091BF610CAE}"/>
              </a:ext>
            </a:extLst>
          </p:cNvPr>
          <p:cNvGrpSpPr/>
          <p:nvPr/>
        </p:nvGrpSpPr>
        <p:grpSpPr>
          <a:xfrm>
            <a:off x="387401" y="1334698"/>
            <a:ext cx="3723263" cy="4572615"/>
            <a:chOff x="387401" y="1737095"/>
            <a:chExt cx="3723263" cy="45726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08E5BC-8835-4CB2-B07E-4C916CF487B2}"/>
                </a:ext>
              </a:extLst>
            </p:cNvPr>
            <p:cNvSpPr/>
            <p:nvPr/>
          </p:nvSpPr>
          <p:spPr>
            <a:xfrm>
              <a:off x="387401" y="1737095"/>
              <a:ext cx="3723263" cy="901700"/>
            </a:xfrm>
            <a:prstGeom prst="rect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B45DE5-E78C-48FE-96E4-B2038602B46C}"/>
                </a:ext>
              </a:extLst>
            </p:cNvPr>
            <p:cNvSpPr/>
            <p:nvPr/>
          </p:nvSpPr>
          <p:spPr>
            <a:xfrm>
              <a:off x="926394" y="1957113"/>
              <a:ext cx="26452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 Resolution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3004B3-C8E3-417C-87FB-144A85993C66}"/>
                </a:ext>
              </a:extLst>
            </p:cNvPr>
            <p:cNvSpPr/>
            <p:nvPr/>
          </p:nvSpPr>
          <p:spPr>
            <a:xfrm>
              <a:off x="411232" y="2670674"/>
              <a:ext cx="3675600" cy="3639036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4D506C-111F-41A4-8924-87AA993C6786}"/>
                </a:ext>
              </a:extLst>
            </p:cNvPr>
            <p:cNvSpPr/>
            <p:nvPr/>
          </p:nvSpPr>
          <p:spPr>
            <a:xfrm>
              <a:off x="467033" y="2754479"/>
              <a:ext cx="3563999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Diagnose issue effectively through probing and active listening</a:t>
              </a:r>
            </a:p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Anticipate next related issue (foresight), educate on all possible options, and follow through on expectations set</a:t>
              </a:r>
            </a:p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Provide complete and accurate resolution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184E41-11E9-44D8-B90B-8F0811CF7711}"/>
              </a:ext>
            </a:extLst>
          </p:cNvPr>
          <p:cNvGrpSpPr/>
          <p:nvPr/>
        </p:nvGrpSpPr>
        <p:grpSpPr>
          <a:xfrm>
            <a:off x="8027191" y="1334697"/>
            <a:ext cx="3673943" cy="4572616"/>
            <a:chOff x="8074855" y="1705214"/>
            <a:chExt cx="3673943" cy="457261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65B836-4DD7-4C26-BACD-5CA7F108C247}"/>
                </a:ext>
              </a:extLst>
            </p:cNvPr>
            <p:cNvSpPr/>
            <p:nvPr/>
          </p:nvSpPr>
          <p:spPr>
            <a:xfrm>
              <a:off x="8074855" y="2638793"/>
              <a:ext cx="3673943" cy="3639037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1ABA3A-288A-44C4-8FAF-C31FDE5D7255}"/>
                </a:ext>
              </a:extLst>
            </p:cNvPr>
            <p:cNvSpPr/>
            <p:nvPr/>
          </p:nvSpPr>
          <p:spPr>
            <a:xfrm>
              <a:off x="8074855" y="1705214"/>
              <a:ext cx="3673943" cy="933581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AC79AC-6423-4816-8FAF-D09E9FD0893B}"/>
                </a:ext>
              </a:extLst>
            </p:cNvPr>
            <p:cNvSpPr/>
            <p:nvPr/>
          </p:nvSpPr>
          <p:spPr>
            <a:xfrm>
              <a:off x="8425682" y="1772446"/>
              <a:ext cx="297228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Rapport/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Empathy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CC1AA9-5679-481A-BCE8-E095A77DF546}"/>
                </a:ext>
              </a:extLst>
            </p:cNvPr>
            <p:cNvSpPr/>
            <p:nvPr/>
          </p:nvSpPr>
          <p:spPr>
            <a:xfrm>
              <a:off x="8192381" y="2757590"/>
              <a:ext cx="3438890" cy="33239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Show that we know them, understand their situations, and understand the broader relationship they have with the company</a:t>
              </a:r>
            </a:p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Acknowledge the inquiry and convey willingness to assist</a:t>
              </a:r>
            </a:p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Use appropriate empathy statements based on the feelings/emotions/personal milestones signified on the case</a:t>
              </a:r>
            </a:p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1" indent="-285750" defTabSz="33336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Build rapport and initiate small / personalized conversation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89128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0612DE-AE84-4F5B-85AA-88290C8F0A68}"/>
              </a:ext>
            </a:extLst>
          </p:cNvPr>
          <p:cNvSpPr/>
          <p:nvPr/>
        </p:nvSpPr>
        <p:spPr>
          <a:xfrm>
            <a:off x="-1" y="313898"/>
            <a:ext cx="12192001" cy="872671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202923-063E-4484-8DA0-D102D8F76ED9}"/>
              </a:ext>
            </a:extLst>
          </p:cNvPr>
          <p:cNvSpPr txBox="1">
            <a:spLocks/>
          </p:cNvSpPr>
          <p:nvPr/>
        </p:nvSpPr>
        <p:spPr>
          <a:xfrm>
            <a:off x="374176" y="489600"/>
            <a:ext cx="5767316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Issue Resolution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1448A41-523C-4BA7-BBCE-D4A6D6FCD3CF}"/>
              </a:ext>
            </a:extLst>
          </p:cNvPr>
          <p:cNvSpPr txBox="1">
            <a:spLocks/>
          </p:cNvSpPr>
          <p:nvPr/>
        </p:nvSpPr>
        <p:spPr>
          <a:xfrm>
            <a:off x="374177" y="1362271"/>
            <a:ext cx="6864824" cy="13460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Diagnose issue effectively through probing and active listening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Anticipate next related issue (foresight), educate on all possible options, and follow through on expectations set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Provide complete and accurate resolution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A41411-85E9-4AA6-B409-E930164D736C}"/>
              </a:ext>
            </a:extLst>
          </p:cNvPr>
          <p:cNvSpPr/>
          <p:nvPr/>
        </p:nvSpPr>
        <p:spPr>
          <a:xfrm>
            <a:off x="374177" y="2883983"/>
            <a:ext cx="564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spc="-25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Shifting our mindset and the way we work: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C88B1E-3137-4901-A61E-1C377876D01A}"/>
              </a:ext>
            </a:extLst>
          </p:cNvPr>
          <p:cNvSpPr/>
          <p:nvPr/>
        </p:nvSpPr>
        <p:spPr>
          <a:xfrm>
            <a:off x="374177" y="3253315"/>
            <a:ext cx="707021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pc="-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 </a:t>
            </a:r>
            <a:r>
              <a:rPr lang="en-US" b="1" spc="-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accountable</a:t>
            </a:r>
            <a:r>
              <a:rPr lang="en-US" spc="-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spc="-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truly owning the experience </a:t>
            </a:r>
            <a:r>
              <a:rPr lang="en-US" spc="-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our customers have with us, especially for the cases we can close. 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-US" sz="1200" spc="-25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b="1" spc="-25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Offer to walk our customers through the process </a:t>
            </a:r>
            <a:r>
              <a:rPr lang="en-US" spc="-25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they need to complete and reassuring them that we are here to help them through.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200" spc="-25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spc="-25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pc="-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Depending on the customers preference, this may mean that we walk them, step-by-step through the entire process while still sharing with them </a:t>
            </a:r>
            <a:r>
              <a:rPr lang="en-US" b="1" spc="-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optional resources </a:t>
            </a:r>
            <a:r>
              <a:rPr lang="en-US" spc="-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they can use if they want to.</a:t>
            </a:r>
          </a:p>
        </p:txBody>
      </p:sp>
      <p:pic>
        <p:nvPicPr>
          <p:cNvPr id="28" name="Picture Placeholder 6">
            <a:extLst>
              <a:ext uri="{FF2B5EF4-FFF2-40B4-BE49-F238E27FC236}">
                <a16:creationId xmlns:a16="http://schemas.microsoft.com/office/drawing/2014/main" id="{124B46E7-7E72-43D7-99D1-A10C3CA7B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92"/>
          <a:stretch/>
        </p:blipFill>
        <p:spPr>
          <a:xfrm>
            <a:off x="7532913" y="0"/>
            <a:ext cx="4659088" cy="606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82514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7"/>
  <p:tag name="ARTICULATE_DESIGN_ID_OFFICE THEME" val="MU2y9aY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835</Words>
  <Application>Microsoft Office PowerPoint</Application>
  <PresentationFormat>Widescreen</PresentationFormat>
  <Paragraphs>120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Customer Excellence for Contact Center</vt:lpstr>
      <vt:lpstr>PowerPoint Presentation</vt:lpstr>
      <vt:lpstr>Agenda</vt:lpstr>
      <vt:lpstr>PowerPoint Presentation</vt:lpstr>
      <vt:lpstr>PowerPoint Presentation</vt:lpstr>
      <vt:lpstr>PowerPoint Presentation</vt:lpstr>
      <vt:lpstr>What Does Stellar Look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Positive Language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COLLABERA</dc:creator>
  <cp:lastModifiedBy>Intia, AJ [PH]</cp:lastModifiedBy>
  <cp:revision>50</cp:revision>
  <dcterms:created xsi:type="dcterms:W3CDTF">2020-02-06T10:06:44Z</dcterms:created>
  <dcterms:modified xsi:type="dcterms:W3CDTF">2020-02-07T10:23:08Z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93F835B1-2AD5-43DF-BFCF-9DE56352E21D</vt:lpwstr>
  </property>
  <property fmtid="{D5CDD505-2E9C-101B-9397-08002B2CF9AE}" pid="3" name="ArticulatePath">
    <vt:lpwstr>Customer Excellence for Contact Center (1)</vt:lpwstr>
  </property>
</Properties>
</file>